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493" autoAdjust="0"/>
    <p:restoredTop sz="96296"/>
  </p:normalViewPr>
  <p:slideViewPr>
    <p:cSldViewPr>
      <p:cViewPr varScale="1">
        <p:scale>
          <a:sx n="170" d="100"/>
          <a:sy n="170" d="100"/>
        </p:scale>
        <p:origin x="856"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4ECF8-BCD4-4740-8340-01522695EAD2}" type="datetimeFigureOut">
              <a:rPr lang="pt-BR" smtClean="0"/>
              <a:t>20/03/2024</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221B58-B74A-4674-8D27-C45C6BBCB918}" type="slidenum">
              <a:rPr lang="pt-BR" smtClean="0"/>
              <a:t>‹#›</a:t>
            </a:fld>
            <a:endParaRPr lang="pt-BR"/>
          </a:p>
        </p:txBody>
      </p:sp>
    </p:spTree>
    <p:extLst>
      <p:ext uri="{BB962C8B-B14F-4D97-AF65-F5344CB8AC3E}">
        <p14:creationId xmlns:p14="http://schemas.microsoft.com/office/powerpoint/2010/main" val="2838722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53221B58-B74A-4674-8D27-C45C6BBCB918}" type="slidenum">
              <a:rPr lang="pt-BR" smtClean="0"/>
              <a:t>1</a:t>
            </a:fld>
            <a:endParaRPr lang="pt-BR"/>
          </a:p>
        </p:txBody>
      </p:sp>
    </p:spTree>
    <p:extLst>
      <p:ext uri="{BB962C8B-B14F-4D97-AF65-F5344CB8AC3E}">
        <p14:creationId xmlns:p14="http://schemas.microsoft.com/office/powerpoint/2010/main" val="855175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597819"/>
            <a:ext cx="7772400" cy="1102519"/>
          </a:xfrm>
        </p:spPr>
        <p:txBody>
          <a:bodyPr/>
          <a:lstStyle/>
          <a:p>
            <a:r>
              <a:rPr lang="pt-BR"/>
              <a:t>Clique para editar o título mestre</a:t>
            </a:r>
          </a:p>
        </p:txBody>
      </p:sp>
      <p:sp>
        <p:nvSpPr>
          <p:cNvPr id="3" name="Subtítulo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672824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70688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54781"/>
            <a:ext cx="2057400" cy="329088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154781"/>
            <a:ext cx="6019800" cy="329088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281427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145721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3305176"/>
            <a:ext cx="7772400" cy="1021556"/>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67184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52844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05979"/>
            <a:ext cx="8229600" cy="857250"/>
          </a:xfr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D5B487A3-E452-47A3-A149-B2938B086B80}" type="datetimeFigureOut">
              <a:rPr lang="pt-BR" smtClean="0"/>
              <a:t>20/03/2024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68379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D5B487A3-E452-47A3-A149-B2938B086B80}" type="datetimeFigureOut">
              <a:rPr lang="pt-BR" smtClean="0"/>
              <a:t>20/03/2024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240895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5B487A3-E452-47A3-A149-B2938B086B80}" type="datetimeFigureOut">
              <a:rPr lang="pt-BR" smtClean="0"/>
              <a:t>20/03/2024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1556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1" y="204787"/>
            <a:ext cx="3008313" cy="871538"/>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3529110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3600450"/>
            <a:ext cx="5486400" cy="425054"/>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D5B487A3-E452-47A3-A149-B2938B086B80}" type="datetimeFigureOut">
              <a:rPr lang="pt-BR" smtClean="0"/>
              <a:t>20/03/2024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1B10358-AFA7-410E-84E1-52CD7031C021}" type="slidenum">
              <a:rPr lang="pt-BR" smtClean="0"/>
              <a:t>‹#›</a:t>
            </a:fld>
            <a:endParaRPr lang="pt-BR"/>
          </a:p>
        </p:txBody>
      </p:sp>
    </p:spTree>
    <p:extLst>
      <p:ext uri="{BB962C8B-B14F-4D97-AF65-F5344CB8AC3E}">
        <p14:creationId xmlns:p14="http://schemas.microsoft.com/office/powerpoint/2010/main" val="161998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5B487A3-E452-47A3-A149-B2938B086B80}" type="datetimeFigureOut">
              <a:rPr lang="pt-BR" smtClean="0"/>
              <a:t>20/03/2024</a:t>
            </a:fld>
            <a:endParaRPr lang="pt-BR"/>
          </a:p>
        </p:txBody>
      </p:sp>
      <p:sp>
        <p:nvSpPr>
          <p:cNvPr id="5" name="Espaço Reservado para Rodapé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B10358-AFA7-410E-84E1-52CD7031C021}" type="slidenum">
              <a:rPr lang="pt-BR" smtClean="0"/>
              <a:t>‹#›</a:t>
            </a:fld>
            <a:endParaRPr lang="pt-BR"/>
          </a:p>
        </p:txBody>
      </p:sp>
    </p:spTree>
    <p:extLst>
      <p:ext uri="{BB962C8B-B14F-4D97-AF65-F5344CB8AC3E}">
        <p14:creationId xmlns:p14="http://schemas.microsoft.com/office/powerpoint/2010/main" val="2766818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rotWithShape="1">
          <a:blip r:embed="rId3" cstate="print">
            <a:extLst>
              <a:ext uri="{28A0092B-C50C-407E-A947-70E740481C1C}">
                <a14:useLocalDpi xmlns:a14="http://schemas.microsoft.com/office/drawing/2010/main" val="0"/>
              </a:ext>
            </a:extLst>
          </a:blip>
          <a:srcRect b="7034"/>
          <a:stretch/>
        </p:blipFill>
        <p:spPr>
          <a:xfrm>
            <a:off x="3707904" y="2286081"/>
            <a:ext cx="1728191" cy="2517917"/>
          </a:xfrm>
          <a:prstGeom prst="rect">
            <a:avLst/>
          </a:prstGeom>
        </p:spPr>
      </p:pic>
      <p:sp>
        <p:nvSpPr>
          <p:cNvPr id="5" name="CaixaDeTexto 4"/>
          <p:cNvSpPr txBox="1"/>
          <p:nvPr/>
        </p:nvSpPr>
        <p:spPr>
          <a:xfrm>
            <a:off x="0" y="713106"/>
            <a:ext cx="9144000" cy="338554"/>
          </a:xfrm>
          <a:prstGeom prst="rect">
            <a:avLst/>
          </a:prstGeom>
          <a:solidFill>
            <a:srgbClr val="FFCC00">
              <a:alpha val="63700"/>
            </a:srgbClr>
          </a:solidFill>
        </p:spPr>
        <p:txBody>
          <a:bodyPr wrap="square" rtlCol="0">
            <a:spAutoFit/>
          </a:bodyPr>
          <a:lstStyle/>
          <a:p>
            <a:r>
              <a:rPr lang="pt-BR" sz="800" dirty="0">
                <a:latin typeface="Arial" panose="020B0604020202020204" pitchFamily="34" charset="0"/>
                <a:cs typeface="Arial" panose="020B0604020202020204" pitchFamily="34" charset="0"/>
              </a:rPr>
              <a:t>Fernando Cançado, Marina Munhoz, </a:t>
            </a:r>
            <a:r>
              <a:rPr lang="pt-BR" sz="800" dirty="0" err="1">
                <a:latin typeface="Arial" panose="020B0604020202020204" pitchFamily="34" charset="0"/>
                <a:cs typeface="Arial" panose="020B0604020202020204" pitchFamily="34" charset="0"/>
              </a:rPr>
              <a:t>Herick</a:t>
            </a:r>
            <a:r>
              <a:rPr lang="pt-BR" sz="800" dirty="0">
                <a:latin typeface="Arial" panose="020B0604020202020204" pitchFamily="34" charset="0"/>
                <a:cs typeface="Arial" panose="020B0604020202020204" pitchFamily="34" charset="0"/>
              </a:rPr>
              <a:t> Nascimento,  Bruno Costa, Gabriel Sousa, Luiza Lino, Vinicius Quintão, Ricardo Carlos.</a:t>
            </a:r>
          </a:p>
          <a:p>
            <a:r>
              <a:rPr lang="pt-BR" sz="800" b="1" dirty="0">
                <a:latin typeface="Arial" panose="020B0604020202020204" pitchFamily="34" charset="0"/>
                <a:cs typeface="Arial" panose="020B0604020202020204" pitchFamily="34" charset="0"/>
              </a:rPr>
              <a:t>Instituto da Criança e do Adolescente, Hospital das Clínicas HCFMUSP, Faculdade de Medicina, Universidade de São Paulo, São Paulo, </a:t>
            </a:r>
            <a:r>
              <a:rPr lang="pt-BR" sz="800" b="1" dirty="0" err="1">
                <a:latin typeface="Arial" panose="020B0604020202020204" pitchFamily="34" charset="0"/>
                <a:cs typeface="Arial" panose="020B0604020202020204" pitchFamily="34" charset="0"/>
              </a:rPr>
              <a:t>Brazil</a:t>
            </a:r>
            <a:r>
              <a:rPr lang="pt-BR" sz="800" b="1" dirty="0">
                <a:latin typeface="Arial" panose="020B0604020202020204" pitchFamily="34" charset="0"/>
                <a:cs typeface="Arial" panose="020B0604020202020204" pitchFamily="34" charset="0"/>
              </a:rPr>
              <a:t>.</a:t>
            </a:r>
            <a:endParaRPr lang="pt-BR" sz="800" b="1" dirty="0">
              <a:effectLst/>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5FBB24A-B484-FE37-8D25-4F422E5E43C5}"/>
              </a:ext>
            </a:extLst>
          </p:cNvPr>
          <p:cNvSpPr txBox="1"/>
          <p:nvPr/>
        </p:nvSpPr>
        <p:spPr>
          <a:xfrm>
            <a:off x="5580112" y="2286081"/>
            <a:ext cx="3525401" cy="2554545"/>
          </a:xfrm>
          <a:prstGeom prst="rect">
            <a:avLst/>
          </a:prstGeom>
          <a:noFill/>
          <a:ln w="19050">
            <a:solidFill>
              <a:schemeClr val="tx2"/>
            </a:solidFill>
          </a:ln>
        </p:spPr>
        <p:txBody>
          <a:bodyPr wrap="square" rtlCol="0">
            <a:spAutoFit/>
          </a:bodyPr>
          <a:lstStyle/>
          <a:p>
            <a:pPr algn="just" rtl="0">
              <a:spcBef>
                <a:spcPts val="0"/>
              </a:spcBef>
              <a:spcAft>
                <a:spcPts val="0"/>
              </a:spcAft>
            </a:pPr>
            <a:r>
              <a:rPr lang="en-US" sz="1000" b="1" dirty="0">
                <a:solidFill>
                  <a:schemeClr val="tx1"/>
                </a:solidFill>
                <a:effectLst/>
                <a:cs typeface="Arial" panose="020B0604020202020204" pitchFamily="34" charset="0"/>
              </a:rPr>
              <a:t>Conclusion: </a:t>
            </a:r>
            <a:r>
              <a:rPr lang="en-US" sz="1000" dirty="0">
                <a:solidFill>
                  <a:schemeClr val="tx1"/>
                </a:solidFill>
                <a:effectLst/>
                <a:cs typeface="Arial" panose="020B0604020202020204" pitchFamily="34" charset="0"/>
              </a:rPr>
              <a:t>This surgical procedure required us to prepare for multiple adverse situations, such as the risk of ischemia, ventilatory changes due to surgical manipulation, major bleeding, and hemodynamic changes. </a:t>
            </a:r>
          </a:p>
          <a:p>
            <a:pPr algn="just"/>
            <a:endParaRPr lang="en-US" sz="1000" dirty="0">
              <a:solidFill>
                <a:schemeClr val="tx1"/>
              </a:solidFill>
              <a:effectLst/>
              <a:cs typeface="Arial" panose="020B0604020202020204" pitchFamily="34" charset="0"/>
            </a:endParaRPr>
          </a:p>
          <a:p>
            <a:pPr algn="just"/>
            <a:r>
              <a:rPr lang="en-US" sz="1000" dirty="0">
                <a:solidFill>
                  <a:schemeClr val="tx1"/>
                </a:solidFill>
                <a:effectLst/>
                <a:cs typeface="Arial" panose="020B0604020202020204" pitchFamily="34" charset="0"/>
              </a:rPr>
              <a:t>Bilateral peripheral pulse oximeter plethysmography was our strategy to evaluate limb perfusion after the ligation. In children, ligation is the procedure of choice, and perfusion of the limb will be guaranteed by ipsilateral vertebral arteria, bypassing through the circle of Willis. </a:t>
            </a:r>
          </a:p>
          <a:p>
            <a:pPr algn="just"/>
            <a:endParaRPr lang="en-US" sz="1000" dirty="0">
              <a:solidFill>
                <a:schemeClr val="tx1"/>
              </a:solidFill>
              <a:effectLst/>
              <a:cs typeface="Arial" panose="020B0604020202020204" pitchFamily="34" charset="0"/>
            </a:endParaRPr>
          </a:p>
          <a:p>
            <a:pPr algn="just"/>
            <a:r>
              <a:rPr lang="en-US" sz="1000" dirty="0">
                <a:solidFill>
                  <a:schemeClr val="tx1"/>
                </a:solidFill>
                <a:effectLst/>
                <a:cs typeface="Arial" panose="020B0604020202020204" pitchFamily="34" charset="0"/>
              </a:rPr>
              <a:t>The epidural anesthesia was influential in pain management. Since the surgery was uneventful and the right upper limb remained well-perfused, both anesthesia and surgery teams opted for early </a:t>
            </a:r>
            <a:r>
              <a:rPr lang="en-US" sz="1000" dirty="0" err="1">
                <a:solidFill>
                  <a:schemeClr val="tx1"/>
                </a:solidFill>
                <a:effectLst/>
                <a:cs typeface="Arial" panose="020B0604020202020204" pitchFamily="34" charset="0"/>
              </a:rPr>
              <a:t>extubation</a:t>
            </a:r>
            <a:r>
              <a:rPr lang="en-US" sz="1000" dirty="0">
                <a:solidFill>
                  <a:schemeClr val="tx1"/>
                </a:solidFill>
                <a:effectLst/>
                <a:cs typeface="Arial" panose="020B0604020202020204" pitchFamily="34" charset="0"/>
              </a:rPr>
              <a:t> and no need for postoperative intensive care.</a:t>
            </a:r>
          </a:p>
        </p:txBody>
      </p:sp>
      <p:sp>
        <p:nvSpPr>
          <p:cNvPr id="15" name="Rectangle 14">
            <a:extLst>
              <a:ext uri="{FF2B5EF4-FFF2-40B4-BE49-F238E27FC236}">
                <a16:creationId xmlns:a16="http://schemas.microsoft.com/office/drawing/2014/main" id="{990FBC85-3E3E-251A-DF9B-16809FD00AF5}"/>
              </a:ext>
            </a:extLst>
          </p:cNvPr>
          <p:cNvSpPr/>
          <p:nvPr/>
        </p:nvSpPr>
        <p:spPr>
          <a:xfrm>
            <a:off x="0" y="1906"/>
            <a:ext cx="7776783" cy="71120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BR"/>
          </a:p>
        </p:txBody>
      </p:sp>
      <p:sp>
        <p:nvSpPr>
          <p:cNvPr id="2" name="Título 1"/>
          <p:cNvSpPr>
            <a:spLocks noGrp="1"/>
          </p:cNvSpPr>
          <p:nvPr>
            <p:ph type="ctrTitle"/>
          </p:nvPr>
        </p:nvSpPr>
        <p:spPr>
          <a:xfrm>
            <a:off x="199021" y="-11827"/>
            <a:ext cx="7404389" cy="711201"/>
          </a:xfrm>
        </p:spPr>
        <p:txBody>
          <a:bodyPr>
            <a:noAutofit/>
          </a:bodyPr>
          <a:lstStyle/>
          <a:p>
            <a:r>
              <a:rPr lang="en-US" sz="1600" b="1" dirty="0">
                <a:latin typeface="Arial" panose="020B0604020202020204" pitchFamily="34" charset="0"/>
                <a:cs typeface="Arial" panose="020B0604020202020204" pitchFamily="34" charset="0"/>
              </a:rPr>
              <a:t>Anesthetic management for surgical correction of dysphagia </a:t>
            </a:r>
            <a:r>
              <a:rPr lang="en-US" sz="1600" b="1" dirty="0" err="1">
                <a:latin typeface="Arial" panose="020B0604020202020204" pitchFamily="34" charset="0"/>
                <a:cs typeface="Arial" panose="020B0604020202020204" pitchFamily="34" charset="0"/>
              </a:rPr>
              <a:t>lusoria</a:t>
            </a:r>
            <a:r>
              <a:rPr lang="en-US" sz="1600" b="1" dirty="0">
                <a:latin typeface="Arial" panose="020B0604020202020204" pitchFamily="34" charset="0"/>
                <a:cs typeface="Arial" panose="020B0604020202020204" pitchFamily="34" charset="0"/>
              </a:rPr>
              <a:t> in a 2-year-old child</a:t>
            </a:r>
            <a:endParaRPr lang="pt-BR" sz="1600" dirty="0">
              <a:latin typeface="Arial" panose="020B0604020202020204" pitchFamily="34" charset="0"/>
              <a:cs typeface="Arial" panose="020B0604020202020204" pitchFamily="34" charset="0"/>
            </a:endParaRPr>
          </a:p>
        </p:txBody>
      </p:sp>
      <p:pic>
        <p:nvPicPr>
          <p:cNvPr id="19" name="Picture 18" descr="A blue background with yellow and blue text&#10;&#10;Description automatically generated">
            <a:extLst>
              <a:ext uri="{FF2B5EF4-FFF2-40B4-BE49-F238E27FC236}">
                <a16:creationId xmlns:a16="http://schemas.microsoft.com/office/drawing/2014/main" id="{6C86EB51-2E74-7F15-A467-DD176B14D8BA}"/>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8450" t="19201" r="8400" b="19200"/>
          <a:stretch/>
        </p:blipFill>
        <p:spPr>
          <a:xfrm>
            <a:off x="7776783" y="-3487"/>
            <a:ext cx="1367217" cy="716593"/>
          </a:xfrm>
          <a:prstGeom prst="rect">
            <a:avLst/>
          </a:prstGeom>
        </p:spPr>
      </p:pic>
      <p:sp>
        <p:nvSpPr>
          <p:cNvPr id="21" name="TextBox 20">
            <a:extLst>
              <a:ext uri="{FF2B5EF4-FFF2-40B4-BE49-F238E27FC236}">
                <a16:creationId xmlns:a16="http://schemas.microsoft.com/office/drawing/2014/main" id="{5C5A58F8-46DC-E1AE-16AE-5D0D97E81EE6}"/>
              </a:ext>
            </a:extLst>
          </p:cNvPr>
          <p:cNvSpPr txBox="1"/>
          <p:nvPr/>
        </p:nvSpPr>
        <p:spPr>
          <a:xfrm>
            <a:off x="38486" y="1114872"/>
            <a:ext cx="9067027" cy="553998"/>
          </a:xfrm>
          <a:prstGeom prst="rect">
            <a:avLst/>
          </a:prstGeom>
          <a:noFill/>
          <a:ln w="19050">
            <a:solidFill>
              <a:schemeClr val="tx2"/>
            </a:solidFill>
          </a:ln>
        </p:spPr>
        <p:txBody>
          <a:bodyPr wrap="square" rtlCol="0">
            <a:spAutoFit/>
          </a:bodyPr>
          <a:lstStyle/>
          <a:p>
            <a:pPr algn="just"/>
            <a:r>
              <a:rPr lang="en-US" sz="1000" b="1" dirty="0">
                <a:solidFill>
                  <a:schemeClr val="tx1"/>
                </a:solidFill>
                <a:cs typeface="Arial" panose="020B0604020202020204" pitchFamily="34" charset="0"/>
              </a:rPr>
              <a:t>Introduction:</a:t>
            </a:r>
            <a:r>
              <a:rPr lang="en-US" sz="1000" dirty="0">
                <a:solidFill>
                  <a:schemeClr val="tx1"/>
                </a:solidFill>
                <a:cs typeface="Arial" panose="020B0604020202020204" pitchFamily="34" charset="0"/>
              </a:rPr>
              <a:t> Dysphagia </a:t>
            </a:r>
            <a:r>
              <a:rPr lang="en-US" sz="1000" dirty="0" err="1">
                <a:solidFill>
                  <a:schemeClr val="tx1"/>
                </a:solidFill>
                <a:cs typeface="Arial" panose="020B0604020202020204" pitchFamily="34" charset="0"/>
              </a:rPr>
              <a:t>lusoria</a:t>
            </a:r>
            <a:r>
              <a:rPr lang="en-US" sz="1000" dirty="0">
                <a:solidFill>
                  <a:schemeClr val="tx1"/>
                </a:solidFill>
                <a:cs typeface="Arial" panose="020B0604020202020204" pitchFamily="34" charset="0"/>
              </a:rPr>
              <a:t> is a rare condition in which an anomalous right subclavian artery (ASRA) obstructs the esophageal lumen, leading to progressive dysphagia. Surgical treatment is recommended for symptomatic patients. The most common correction procedure involves a bypass and ligation on the emerging ARSA, or simply a ligation, commonly performed by open surgery in children.</a:t>
            </a:r>
          </a:p>
        </p:txBody>
      </p:sp>
      <p:sp>
        <p:nvSpPr>
          <p:cNvPr id="22" name="TextBox 21">
            <a:extLst>
              <a:ext uri="{FF2B5EF4-FFF2-40B4-BE49-F238E27FC236}">
                <a16:creationId xmlns:a16="http://schemas.microsoft.com/office/drawing/2014/main" id="{3A871C65-839B-1CF5-6EEA-984BD94501B3}"/>
              </a:ext>
            </a:extLst>
          </p:cNvPr>
          <p:cNvSpPr txBox="1"/>
          <p:nvPr/>
        </p:nvSpPr>
        <p:spPr>
          <a:xfrm>
            <a:off x="38487" y="1768384"/>
            <a:ext cx="9067026" cy="400110"/>
          </a:xfrm>
          <a:prstGeom prst="rect">
            <a:avLst/>
          </a:prstGeom>
          <a:noFill/>
          <a:ln w="19050">
            <a:solidFill>
              <a:schemeClr val="tx2"/>
            </a:solidFill>
          </a:ln>
        </p:spPr>
        <p:txBody>
          <a:bodyPr wrap="square" rtlCol="0">
            <a:spAutoFit/>
          </a:bodyPr>
          <a:lstStyle/>
          <a:p>
            <a:pPr algn="just" rtl="0">
              <a:spcBef>
                <a:spcPts val="0"/>
              </a:spcBef>
              <a:spcAft>
                <a:spcPts val="0"/>
              </a:spcAft>
            </a:pPr>
            <a:r>
              <a:rPr lang="en-US" sz="1000" b="1" dirty="0">
                <a:solidFill>
                  <a:schemeClr val="tx1"/>
                </a:solidFill>
                <a:cs typeface="Arial" panose="020B0604020202020204" pitchFamily="34" charset="0"/>
              </a:rPr>
              <a:t>Case Report: </a:t>
            </a:r>
            <a:r>
              <a:rPr lang="en-US" sz="1000" b="0" i="0" u="none" strike="noStrike" dirty="0">
                <a:solidFill>
                  <a:srgbClr val="000000"/>
                </a:solidFill>
                <a:effectLst/>
                <a:cs typeface="Arial" panose="020B0604020202020204" pitchFamily="34" charset="0"/>
              </a:rPr>
              <a:t>A 10 kg 2-year-old girl with a history of progressive dysphagia since 4 months of age, leading to several hospitalizations for aspiration pneumonia, was admitted for a left thoracotomy and ligation of the ARSA, after diagnosis of dysphagia </a:t>
            </a:r>
            <a:r>
              <a:rPr lang="en-US" sz="1000" b="0" i="0" u="none" strike="noStrike" dirty="0" err="1">
                <a:solidFill>
                  <a:srgbClr val="000000"/>
                </a:solidFill>
                <a:effectLst/>
                <a:cs typeface="Arial" panose="020B0604020202020204" pitchFamily="34" charset="0"/>
              </a:rPr>
              <a:t>lusoria</a:t>
            </a:r>
            <a:r>
              <a:rPr lang="en-US" sz="1000" b="0" i="0" u="none" strike="noStrike" dirty="0">
                <a:solidFill>
                  <a:srgbClr val="000000"/>
                </a:solidFill>
                <a:effectLst/>
                <a:cs typeface="Arial" panose="020B0604020202020204" pitchFamily="34" charset="0"/>
              </a:rPr>
              <a:t> (Figure 1).</a:t>
            </a:r>
            <a:endParaRPr lang="en-US" sz="1000" b="0" dirty="0">
              <a:effectLst/>
              <a:cs typeface="Arial" panose="020B0604020202020204" pitchFamily="34" charset="0"/>
            </a:endParaRPr>
          </a:p>
        </p:txBody>
      </p:sp>
      <p:sp>
        <p:nvSpPr>
          <p:cNvPr id="23" name="TextBox 22">
            <a:extLst>
              <a:ext uri="{FF2B5EF4-FFF2-40B4-BE49-F238E27FC236}">
                <a16:creationId xmlns:a16="http://schemas.microsoft.com/office/drawing/2014/main" id="{54033E0F-4F80-13F7-AE4D-6DA64A6F25EE}"/>
              </a:ext>
            </a:extLst>
          </p:cNvPr>
          <p:cNvSpPr txBox="1"/>
          <p:nvPr/>
        </p:nvSpPr>
        <p:spPr>
          <a:xfrm>
            <a:off x="38486" y="2286081"/>
            <a:ext cx="3525399" cy="2708434"/>
          </a:xfrm>
          <a:prstGeom prst="rect">
            <a:avLst/>
          </a:prstGeom>
          <a:noFill/>
          <a:ln w="19050">
            <a:solidFill>
              <a:schemeClr val="tx2"/>
            </a:solidFill>
          </a:ln>
        </p:spPr>
        <p:txBody>
          <a:bodyPr wrap="square" rtlCol="0">
            <a:spAutoFit/>
          </a:bodyPr>
          <a:lstStyle/>
          <a:p>
            <a:pPr algn="just" rtl="0">
              <a:spcBef>
                <a:spcPts val="0"/>
              </a:spcBef>
              <a:spcAft>
                <a:spcPts val="0"/>
              </a:spcAft>
            </a:pPr>
            <a:r>
              <a:rPr lang="en-US" sz="1000" b="1" i="0" u="none" strike="noStrike" dirty="0">
                <a:solidFill>
                  <a:srgbClr val="000000"/>
                </a:solidFill>
                <a:effectLst/>
                <a:cs typeface="Arial" panose="020B0604020202020204" pitchFamily="34" charset="0"/>
              </a:rPr>
              <a:t>Case Report (</a:t>
            </a:r>
            <a:r>
              <a:rPr lang="en-US" sz="1000" b="1" i="1" u="none" strike="noStrike" dirty="0">
                <a:solidFill>
                  <a:srgbClr val="000000"/>
                </a:solidFill>
                <a:effectLst/>
                <a:cs typeface="Arial" panose="020B0604020202020204" pitchFamily="34" charset="0"/>
              </a:rPr>
              <a:t>continuing</a:t>
            </a:r>
            <a:r>
              <a:rPr lang="en-US" sz="1000" b="1" i="0" u="none" strike="noStrike" dirty="0">
                <a:solidFill>
                  <a:srgbClr val="000000"/>
                </a:solidFill>
                <a:effectLst/>
                <a:cs typeface="Arial" panose="020B0604020202020204" pitchFamily="34" charset="0"/>
              </a:rPr>
              <a:t>): </a:t>
            </a:r>
            <a:r>
              <a:rPr lang="en-US" sz="1000" b="0" i="0" u="none" strike="noStrike" dirty="0">
                <a:solidFill>
                  <a:srgbClr val="000000"/>
                </a:solidFill>
                <a:effectLst/>
                <a:cs typeface="Arial" panose="020B0604020202020204" pitchFamily="34" charset="0"/>
              </a:rPr>
              <a:t>At the pre-anesthetic evaluation, passive smoking and chronic inhaled formoterol use for bronchitis were noted. Preoperative lab tests collected on admission were within normal ranges. Anesthetic management included two peripheral access, central and arterial lines, and an epidural for postoperative analgesia. </a:t>
            </a:r>
          </a:p>
          <a:p>
            <a:pPr algn="just" rtl="0">
              <a:spcBef>
                <a:spcPts val="0"/>
              </a:spcBef>
              <a:spcAft>
                <a:spcPts val="0"/>
              </a:spcAft>
            </a:pPr>
            <a:br>
              <a:rPr lang="en-US" sz="1000" b="0" dirty="0">
                <a:effectLst/>
                <a:cs typeface="Arial" panose="020B0604020202020204" pitchFamily="34" charset="0"/>
              </a:rPr>
            </a:br>
            <a:r>
              <a:rPr lang="en-US" sz="1000" b="0" i="0" u="none" strike="noStrike" dirty="0">
                <a:solidFill>
                  <a:srgbClr val="000000"/>
                </a:solidFill>
                <a:effectLst/>
                <a:cs typeface="Arial" panose="020B0604020202020204" pitchFamily="34" charset="0"/>
              </a:rPr>
              <a:t>Monitorization of perfusion, using a pulse oximeter in both arms, was indicated. Anesthesia was maintained with sevoflurane. By default, our monitor's pulse plethysmography wave amplitude is 40%. After the ligation, the wave on the right arm reduced; however, it was still present when the amplitude was increased to 80%. The limb remained well-perfused at physical examination. The surgical procedure was uneventful. The patient was extubated, and the arterial line was removed. The child was sent to the PACU for one hour and then to the ward. The patient remained hospitalized for a week.</a:t>
            </a:r>
            <a:endParaRPr lang="en-BR" sz="1000" dirty="0"/>
          </a:p>
        </p:txBody>
      </p:sp>
      <p:sp>
        <p:nvSpPr>
          <p:cNvPr id="3" name="CaixaDeTexto 2">
            <a:extLst>
              <a:ext uri="{FF2B5EF4-FFF2-40B4-BE49-F238E27FC236}">
                <a16:creationId xmlns:a16="http://schemas.microsoft.com/office/drawing/2014/main" id="{3B099BBB-0FCC-B630-24FB-F5F71B4A85D2}"/>
              </a:ext>
            </a:extLst>
          </p:cNvPr>
          <p:cNvSpPr txBox="1"/>
          <p:nvPr/>
        </p:nvSpPr>
        <p:spPr>
          <a:xfrm>
            <a:off x="3635896" y="4752308"/>
            <a:ext cx="1728191" cy="338554"/>
          </a:xfrm>
          <a:prstGeom prst="rect">
            <a:avLst/>
          </a:prstGeom>
          <a:noFill/>
        </p:spPr>
        <p:txBody>
          <a:bodyPr wrap="square" rtlCol="0">
            <a:spAutoFit/>
          </a:bodyPr>
          <a:lstStyle/>
          <a:p>
            <a:pPr algn="just"/>
            <a:r>
              <a:rPr lang="pt-BR" sz="800" b="1" dirty="0"/>
              <a:t>Figure 1. </a:t>
            </a:r>
            <a:r>
              <a:rPr lang="pt-BR" sz="800" dirty="0" err="1"/>
              <a:t>Barium</a:t>
            </a:r>
            <a:r>
              <a:rPr lang="pt-BR" sz="800" dirty="0"/>
              <a:t> </a:t>
            </a:r>
            <a:r>
              <a:rPr lang="pt-BR" sz="800" dirty="0" err="1"/>
              <a:t>swallow</a:t>
            </a:r>
            <a:r>
              <a:rPr lang="pt-BR" sz="800" dirty="0"/>
              <a:t> </a:t>
            </a:r>
            <a:r>
              <a:rPr lang="pt-BR" sz="800" dirty="0" err="1"/>
              <a:t>test</a:t>
            </a:r>
            <a:r>
              <a:rPr lang="pt-BR" sz="800" dirty="0"/>
              <a:t> </a:t>
            </a:r>
            <a:r>
              <a:rPr lang="pt-BR" sz="800" dirty="0" err="1"/>
              <a:t>showing</a:t>
            </a:r>
            <a:r>
              <a:rPr lang="pt-BR" sz="800" dirty="0"/>
              <a:t> </a:t>
            </a:r>
            <a:r>
              <a:rPr lang="pt-BR" sz="800" dirty="0" err="1"/>
              <a:t>evidence</a:t>
            </a:r>
            <a:r>
              <a:rPr lang="pt-BR" sz="800" dirty="0"/>
              <a:t> </a:t>
            </a:r>
            <a:r>
              <a:rPr lang="pt-BR" sz="800" dirty="0" err="1"/>
              <a:t>of</a:t>
            </a:r>
            <a:r>
              <a:rPr lang="pt-BR" sz="800" dirty="0"/>
              <a:t> </a:t>
            </a:r>
            <a:r>
              <a:rPr lang="pt-BR" sz="800" dirty="0" err="1"/>
              <a:t>obstruction</a:t>
            </a:r>
            <a:endParaRPr lang="pt-BR" sz="800" dirty="0"/>
          </a:p>
        </p:txBody>
      </p:sp>
      <p:sp>
        <p:nvSpPr>
          <p:cNvPr id="6" name="CaixaDeTexto 5">
            <a:extLst>
              <a:ext uri="{FF2B5EF4-FFF2-40B4-BE49-F238E27FC236}">
                <a16:creationId xmlns:a16="http://schemas.microsoft.com/office/drawing/2014/main" id="{1DC72886-4844-F652-2E01-EF7164A8D5B6}"/>
              </a:ext>
            </a:extLst>
          </p:cNvPr>
          <p:cNvSpPr txBox="1"/>
          <p:nvPr/>
        </p:nvSpPr>
        <p:spPr>
          <a:xfrm>
            <a:off x="5488859" y="4850491"/>
            <a:ext cx="3707905" cy="215444"/>
          </a:xfrm>
          <a:prstGeom prst="rect">
            <a:avLst/>
          </a:prstGeom>
          <a:noFill/>
        </p:spPr>
        <p:txBody>
          <a:bodyPr wrap="square" rtlCol="0">
            <a:spAutoFit/>
          </a:bodyPr>
          <a:lstStyle/>
          <a:p>
            <a:pPr algn="ctr"/>
            <a:r>
              <a:rPr lang="pt-BR" sz="800" b="1" i="0" dirty="0" err="1">
                <a:effectLst/>
                <a:latin typeface="Calibri" panose="020F0502020204030204" pitchFamily="34" charset="0"/>
                <a:ea typeface="Calibri" panose="020F0502020204030204" pitchFamily="34" charset="0"/>
                <a:cs typeface="Calibri" panose="020F0502020204030204" pitchFamily="34" charset="0"/>
              </a:rPr>
              <a:t>Reference</a:t>
            </a:r>
            <a:r>
              <a:rPr lang="pt-BR" sz="800" b="1" i="0" dirty="0">
                <a:effectLst/>
                <a:latin typeface="Calibri" panose="020F0502020204030204" pitchFamily="34" charset="0"/>
                <a:ea typeface="Calibri" panose="020F0502020204030204" pitchFamily="34" charset="0"/>
                <a:cs typeface="Calibri" panose="020F0502020204030204" pitchFamily="34" charset="0"/>
              </a:rPr>
              <a:t>: </a:t>
            </a:r>
            <a:r>
              <a:rPr lang="pt-BR" sz="800" b="0" i="0" dirty="0" err="1">
                <a:effectLst/>
                <a:latin typeface="Calibri" panose="020F0502020204030204" pitchFamily="34" charset="0"/>
                <a:ea typeface="Calibri" panose="020F0502020204030204" pitchFamily="34" charset="0"/>
                <a:cs typeface="Calibri" panose="020F0502020204030204" pitchFamily="34" charset="0"/>
              </a:rPr>
              <a:t>Epperson</a:t>
            </a:r>
            <a:r>
              <a:rPr lang="pt-BR" sz="800" b="0" i="0" dirty="0">
                <a:effectLst/>
                <a:latin typeface="Calibri" panose="020F0502020204030204" pitchFamily="34" charset="0"/>
                <a:ea typeface="Calibri" panose="020F0502020204030204" pitchFamily="34" charset="0"/>
                <a:cs typeface="Calibri" panose="020F0502020204030204" pitchFamily="34" charset="0"/>
              </a:rPr>
              <a:t> MA</a:t>
            </a:r>
            <a:r>
              <a:rPr lang="pt-BR" sz="800" dirty="0">
                <a:latin typeface="Calibri" panose="020F0502020204030204" pitchFamily="34" charset="0"/>
                <a:ea typeface="Calibri" panose="020F0502020204030204" pitchFamily="34" charset="0"/>
                <a:cs typeface="Calibri" panose="020F0502020204030204" pitchFamily="34" charset="0"/>
              </a:rPr>
              <a:t> </a:t>
            </a:r>
            <a:r>
              <a:rPr lang="pt-BR" sz="800" dirty="0" err="1">
                <a:latin typeface="Calibri" panose="020F0502020204030204" pitchFamily="34" charset="0"/>
                <a:ea typeface="Calibri" panose="020F0502020204030204" pitchFamily="34" charset="0"/>
                <a:cs typeface="Calibri" panose="020F0502020204030204" pitchFamily="34" charset="0"/>
              </a:rPr>
              <a:t>and</a:t>
            </a:r>
            <a:r>
              <a:rPr lang="pt-BR" sz="800" b="0" i="0" dirty="0">
                <a:effectLst/>
                <a:latin typeface="Calibri" panose="020F0502020204030204" pitchFamily="34" charset="0"/>
                <a:ea typeface="Calibri" panose="020F0502020204030204" pitchFamily="34" charset="0"/>
                <a:cs typeface="Calibri" panose="020F0502020204030204" pitchFamily="34" charset="0"/>
              </a:rPr>
              <a:t> Howell R. </a:t>
            </a:r>
            <a:r>
              <a:rPr lang="pt-BR" sz="800" b="0" i="0" dirty="0" err="1">
                <a:effectLst/>
                <a:latin typeface="Calibri" panose="020F0502020204030204" pitchFamily="34" charset="0"/>
                <a:ea typeface="Calibri" panose="020F0502020204030204" pitchFamily="34" charset="0"/>
                <a:cs typeface="Calibri" panose="020F0502020204030204" pitchFamily="34" charset="0"/>
              </a:rPr>
              <a:t>Curr</a:t>
            </a:r>
            <a:r>
              <a:rPr lang="pt-BR" sz="800" b="0" i="0" dirty="0">
                <a:effectLst/>
                <a:latin typeface="Calibri" panose="020F0502020204030204" pitchFamily="34" charset="0"/>
                <a:ea typeface="Calibri" panose="020F0502020204030204" pitchFamily="34" charset="0"/>
                <a:cs typeface="Calibri" panose="020F0502020204030204" pitchFamily="34" charset="0"/>
              </a:rPr>
              <a:t> </a:t>
            </a:r>
            <a:r>
              <a:rPr lang="pt-BR" sz="800" b="0" i="0" dirty="0" err="1">
                <a:effectLst/>
                <a:latin typeface="Calibri" panose="020F0502020204030204" pitchFamily="34" charset="0"/>
                <a:ea typeface="Calibri" panose="020F0502020204030204" pitchFamily="34" charset="0"/>
                <a:cs typeface="Calibri" panose="020F0502020204030204" pitchFamily="34" charset="0"/>
              </a:rPr>
              <a:t>Opin</a:t>
            </a:r>
            <a:r>
              <a:rPr lang="pt-BR" sz="800" b="0" i="0" dirty="0">
                <a:effectLst/>
                <a:latin typeface="Calibri" panose="020F0502020204030204" pitchFamily="34" charset="0"/>
                <a:ea typeface="Calibri" panose="020F0502020204030204" pitchFamily="34" charset="0"/>
                <a:cs typeface="Calibri" panose="020F0502020204030204" pitchFamily="34" charset="0"/>
              </a:rPr>
              <a:t> </a:t>
            </a:r>
            <a:r>
              <a:rPr lang="pt-BR" sz="800" b="0" i="0" dirty="0" err="1">
                <a:effectLst/>
                <a:latin typeface="Calibri" panose="020F0502020204030204" pitchFamily="34" charset="0"/>
                <a:ea typeface="Calibri" panose="020F0502020204030204" pitchFamily="34" charset="0"/>
                <a:cs typeface="Calibri" panose="020F0502020204030204" pitchFamily="34" charset="0"/>
              </a:rPr>
              <a:t>Otolaryngol</a:t>
            </a:r>
            <a:r>
              <a:rPr lang="pt-BR" sz="800" b="0" i="0" dirty="0">
                <a:effectLst/>
                <a:latin typeface="Calibri" panose="020F0502020204030204" pitchFamily="34" charset="0"/>
                <a:ea typeface="Calibri" panose="020F0502020204030204" pitchFamily="34" charset="0"/>
                <a:cs typeface="Calibri" panose="020F0502020204030204" pitchFamily="34" charset="0"/>
              </a:rPr>
              <a:t> Head </a:t>
            </a:r>
            <a:r>
              <a:rPr lang="pt-BR" sz="800" b="0" i="0" dirty="0" err="1">
                <a:effectLst/>
                <a:latin typeface="Calibri" panose="020F0502020204030204" pitchFamily="34" charset="0"/>
                <a:ea typeface="Calibri" panose="020F0502020204030204" pitchFamily="34" charset="0"/>
                <a:cs typeface="Calibri" panose="020F0502020204030204" pitchFamily="34" charset="0"/>
              </a:rPr>
              <a:t>Neck</a:t>
            </a:r>
            <a:r>
              <a:rPr lang="pt-BR" sz="800" b="0" i="0" dirty="0">
                <a:effectLst/>
                <a:latin typeface="Calibri" panose="020F0502020204030204" pitchFamily="34" charset="0"/>
                <a:ea typeface="Calibri" panose="020F0502020204030204" pitchFamily="34" charset="0"/>
                <a:cs typeface="Calibri" panose="020F0502020204030204" pitchFamily="34" charset="0"/>
              </a:rPr>
              <a:t> </a:t>
            </a:r>
            <a:r>
              <a:rPr lang="pt-BR" sz="800" b="0" i="0" dirty="0" err="1">
                <a:effectLst/>
                <a:latin typeface="Calibri" panose="020F0502020204030204" pitchFamily="34" charset="0"/>
                <a:ea typeface="Calibri" panose="020F0502020204030204" pitchFamily="34" charset="0"/>
                <a:cs typeface="Calibri" panose="020F0502020204030204" pitchFamily="34" charset="0"/>
              </a:rPr>
              <a:t>Surg</a:t>
            </a:r>
            <a:r>
              <a:rPr lang="pt-BR" sz="800" b="0" i="0" dirty="0">
                <a:effectLst/>
                <a:latin typeface="Calibri" panose="020F0502020204030204" pitchFamily="34" charset="0"/>
                <a:ea typeface="Calibri" panose="020F0502020204030204" pitchFamily="34" charset="0"/>
                <a:cs typeface="Calibri" panose="020F0502020204030204" pitchFamily="34" charset="0"/>
              </a:rPr>
              <a:t>. 2019.</a:t>
            </a:r>
            <a:endParaRPr lang="pt-BR" sz="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4427118"/>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454</TotalTime>
  <Words>485</Words>
  <Application>Microsoft Macintosh PowerPoint</Application>
  <PresentationFormat>On-screen Show (16:9)</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Arial</vt:lpstr>
      <vt:lpstr>Calibri</vt:lpstr>
      <vt:lpstr>Tema do Office</vt:lpstr>
      <vt:lpstr>Anesthetic management for surgical correction of dysphagia lusoria in a 2-year-old child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Anesthetic management for surgical correction of dysphagia lusoria in a 2-year-old child</dc:title>
  <dc:creator>anest44</dc:creator>
  <cp:lastModifiedBy>Vinicius Quintao</cp:lastModifiedBy>
  <cp:revision>13</cp:revision>
  <dcterms:created xsi:type="dcterms:W3CDTF">2024-02-08T14:23:20Z</dcterms:created>
  <dcterms:modified xsi:type="dcterms:W3CDTF">2024-03-20T10:11:09Z</dcterms:modified>
</cp:coreProperties>
</file>