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493" autoAdjust="0"/>
    <p:restoredTop sz="96296"/>
  </p:normalViewPr>
  <p:slideViewPr>
    <p:cSldViewPr>
      <p:cViewPr varScale="1">
        <p:scale>
          <a:sx n="170" d="100"/>
          <a:sy n="170" d="100"/>
        </p:scale>
        <p:origin x="856"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4ECF8-BCD4-4740-8340-01522695EAD2}" type="datetimeFigureOut">
              <a:rPr lang="pt-BR" smtClean="0"/>
              <a:t>20/03/2024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21B58-B74A-4674-8D27-C45C6BBCB918}" type="slidenum">
              <a:rPr lang="pt-BR" smtClean="0"/>
              <a:t>‹#›</a:t>
            </a:fld>
            <a:endParaRPr lang="pt-BR"/>
          </a:p>
        </p:txBody>
      </p:sp>
    </p:spTree>
    <p:extLst>
      <p:ext uri="{BB962C8B-B14F-4D97-AF65-F5344CB8AC3E}">
        <p14:creationId xmlns:p14="http://schemas.microsoft.com/office/powerpoint/2010/main" val="283872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3221B58-B74A-4674-8D27-C45C6BBCB918}" type="slidenum">
              <a:rPr lang="pt-BR" smtClean="0"/>
              <a:t>1</a:t>
            </a:fld>
            <a:endParaRPr lang="pt-BR"/>
          </a:p>
        </p:txBody>
      </p:sp>
    </p:spTree>
    <p:extLst>
      <p:ext uri="{BB962C8B-B14F-4D97-AF65-F5344CB8AC3E}">
        <p14:creationId xmlns:p14="http://schemas.microsoft.com/office/powerpoint/2010/main" val="855175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pt-BR"/>
              <a:t>Clique para editar o título mestre</a:t>
            </a: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7282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70688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1"/>
            <a:ext cx="2057400" cy="329088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154781"/>
            <a:ext cx="6019800" cy="329088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81427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14572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7184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84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D5B487A3-E452-47A3-A149-B2938B086B80}" type="datetimeFigureOut">
              <a:rPr lang="pt-BR" smtClean="0"/>
              <a:t>20/03/2024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8379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D5B487A3-E452-47A3-A149-B2938B086B80}" type="datetimeFigureOut">
              <a:rPr lang="pt-BR" smtClean="0"/>
              <a:t>20/03/2024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40895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5B487A3-E452-47A3-A149-B2938B086B80}" type="datetimeFigureOut">
              <a:rPr lang="pt-BR" smtClean="0"/>
              <a:t>20/03/2024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1556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911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1998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B10358-AFA7-410E-84E1-52CD7031C021}" type="slidenum">
              <a:rPr lang="pt-BR" smtClean="0"/>
              <a:t>‹#›</a:t>
            </a:fld>
            <a:endParaRPr lang="pt-BR"/>
          </a:p>
        </p:txBody>
      </p:sp>
    </p:spTree>
    <p:extLst>
      <p:ext uri="{BB962C8B-B14F-4D97-AF65-F5344CB8AC3E}">
        <p14:creationId xmlns:p14="http://schemas.microsoft.com/office/powerpoint/2010/main" val="276681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707652"/>
            <a:ext cx="9144000" cy="438582"/>
          </a:xfrm>
          <a:prstGeom prst="rect">
            <a:avLst/>
          </a:prstGeom>
          <a:solidFill>
            <a:srgbClr val="FFCC00">
              <a:alpha val="63700"/>
            </a:srgbClr>
          </a:solidFill>
        </p:spPr>
        <p:txBody>
          <a:bodyPr wrap="square" rtlCol="0">
            <a:spAutoFit/>
          </a:bodyPr>
          <a:lstStyle/>
          <a:p>
            <a:pPr>
              <a:lnSpc>
                <a:spcPct val="150000"/>
              </a:lnSpc>
            </a:pPr>
            <a:r>
              <a:rPr lang="pt-BR" sz="900" dirty="0">
                <a:latin typeface="Arial" panose="020B0604020202020204" pitchFamily="34" charset="0"/>
                <a:cs typeface="Arial" panose="020B0604020202020204" pitchFamily="34" charset="0"/>
              </a:rPr>
              <a:t>Bruna </a:t>
            </a:r>
            <a:r>
              <a:rPr lang="pt-BR" sz="900" dirty="0" err="1">
                <a:latin typeface="Arial" panose="020B0604020202020204" pitchFamily="34" charset="0"/>
                <a:cs typeface="Arial" panose="020B0604020202020204" pitchFamily="34" charset="0"/>
              </a:rPr>
              <a:t>Klauck</a:t>
            </a:r>
            <a:r>
              <a:rPr lang="pt-BR" sz="900" dirty="0">
                <a:latin typeface="Arial" panose="020B0604020202020204" pitchFamily="34" charset="0"/>
                <a:cs typeface="Arial" panose="020B0604020202020204" pitchFamily="34" charset="0"/>
              </a:rPr>
              <a:t>, Suzana Teruya, Hellen de Lima, Gabriel Sousa, Rafael Pereira, Tiago Freitas, Vinícius Quintão, Ricardo Carlos.</a:t>
            </a:r>
          </a:p>
          <a:p>
            <a:r>
              <a:rPr lang="pt-BR" sz="900" b="1" dirty="0">
                <a:latin typeface="Arial" panose="020B0604020202020204" pitchFamily="34" charset="0"/>
                <a:cs typeface="Arial" panose="020B0604020202020204" pitchFamily="34" charset="0"/>
              </a:rPr>
              <a:t>Instituto da Criança e do Adolescente, Hospital das Clínicas HCFMUSP, Faculdade de Medicina, Universidade de São Paulo, São Paulo, </a:t>
            </a:r>
            <a:r>
              <a:rPr lang="pt-BR" sz="900" b="1" dirty="0" err="1">
                <a:latin typeface="Arial" panose="020B0604020202020204" pitchFamily="34" charset="0"/>
                <a:cs typeface="Arial" panose="020B0604020202020204" pitchFamily="34" charset="0"/>
              </a:rPr>
              <a:t>Brazil</a:t>
            </a:r>
            <a:r>
              <a:rPr lang="pt-BR" sz="900" b="1" dirty="0">
                <a:latin typeface="Arial" panose="020B0604020202020204" pitchFamily="34" charset="0"/>
                <a:cs typeface="Arial" panose="020B0604020202020204" pitchFamily="34" charset="0"/>
              </a:rPr>
              <a:t>.</a:t>
            </a:r>
            <a:endParaRPr lang="pt-BR" sz="900" b="1" dirty="0">
              <a:effectLst/>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FBC85-3E3E-251A-DF9B-16809FD00AF5}"/>
              </a:ext>
            </a:extLst>
          </p:cNvPr>
          <p:cNvSpPr/>
          <p:nvPr/>
        </p:nvSpPr>
        <p:spPr>
          <a:xfrm>
            <a:off x="0" y="1906"/>
            <a:ext cx="7776783" cy="7112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R"/>
          </a:p>
        </p:txBody>
      </p:sp>
      <p:sp>
        <p:nvSpPr>
          <p:cNvPr id="2" name="Título 1"/>
          <p:cNvSpPr>
            <a:spLocks noGrp="1"/>
          </p:cNvSpPr>
          <p:nvPr>
            <p:ph type="ctrTitle"/>
          </p:nvPr>
        </p:nvSpPr>
        <p:spPr>
          <a:xfrm>
            <a:off x="-53792" y="2978"/>
            <a:ext cx="7884368" cy="711201"/>
          </a:xfrm>
        </p:spPr>
        <p:txBody>
          <a:bodyPr>
            <a:noAutofit/>
          </a:bodyPr>
          <a:lstStyle/>
          <a:p>
            <a:pPr algn="just"/>
            <a:r>
              <a:rPr lang="pt-BR" sz="1400" b="1" dirty="0" err="1">
                <a:latin typeface="Arial Nova" panose="020F0502020204030204" pitchFamily="34" charset="0"/>
              </a:rPr>
              <a:t>Intraoperative</a:t>
            </a:r>
            <a:r>
              <a:rPr lang="pt-BR" sz="1400" b="1" dirty="0">
                <a:latin typeface="Arial Nova" panose="020F0502020204030204" pitchFamily="34" charset="0"/>
              </a:rPr>
              <a:t> Cardiac </a:t>
            </a:r>
            <a:r>
              <a:rPr lang="pt-BR" sz="1400" b="1" dirty="0" err="1">
                <a:latin typeface="Arial Nova" panose="020F0502020204030204" pitchFamily="34" charset="0"/>
              </a:rPr>
              <a:t>Arrest</a:t>
            </a:r>
            <a:r>
              <a:rPr lang="pt-BR" sz="1400" b="1" dirty="0">
                <a:latin typeface="Arial Nova" panose="020F0502020204030204" pitchFamily="34" charset="0"/>
              </a:rPr>
              <a:t> </a:t>
            </a:r>
            <a:r>
              <a:rPr lang="pt-BR" sz="1400" b="1" dirty="0" err="1">
                <a:latin typeface="Arial Nova" panose="020F0502020204030204" pitchFamily="34" charset="0"/>
              </a:rPr>
              <a:t>Documented</a:t>
            </a:r>
            <a:r>
              <a:rPr lang="pt-BR" sz="1400" b="1" dirty="0">
                <a:latin typeface="Arial Nova" panose="020F0502020204030204" pitchFamily="34" charset="0"/>
              </a:rPr>
              <a:t> by NIRS in a </a:t>
            </a:r>
            <a:r>
              <a:rPr lang="pt-BR" sz="1400" b="1" dirty="0" err="1">
                <a:latin typeface="Arial Nova" panose="020F0502020204030204" pitchFamily="34" charset="0"/>
              </a:rPr>
              <a:t>Newborn</a:t>
            </a:r>
            <a:r>
              <a:rPr lang="pt-BR" sz="1400" b="1" dirty="0">
                <a:latin typeface="Arial Nova" panose="020F0502020204030204" pitchFamily="34" charset="0"/>
              </a:rPr>
              <a:t> </a:t>
            </a:r>
            <a:r>
              <a:rPr lang="pt-BR" sz="1400" b="1" dirty="0" err="1">
                <a:latin typeface="Arial Nova" panose="020F0502020204030204" pitchFamily="34" charset="0"/>
              </a:rPr>
              <a:t>with</a:t>
            </a:r>
            <a:r>
              <a:rPr lang="pt-BR" sz="1400" b="1" dirty="0">
                <a:latin typeface="Arial Nova" panose="020F0502020204030204" pitchFamily="34" charset="0"/>
              </a:rPr>
              <a:t> </a:t>
            </a:r>
            <a:r>
              <a:rPr lang="pt-BR" sz="1400" b="1" dirty="0" err="1">
                <a:latin typeface="Arial Nova" panose="020F0502020204030204" pitchFamily="34" charset="0"/>
              </a:rPr>
              <a:t>Coexisting</a:t>
            </a:r>
            <a:r>
              <a:rPr lang="pt-BR" sz="1400" b="1" dirty="0">
                <a:latin typeface="Arial Nova" panose="020F0502020204030204" pitchFamily="34" charset="0"/>
              </a:rPr>
              <a:t> Congenital Diaphragmatic Hernia and </a:t>
            </a:r>
            <a:r>
              <a:rPr lang="pt-BR" sz="1400" b="1" dirty="0" err="1">
                <a:latin typeface="Arial Nova" panose="020F0502020204030204" pitchFamily="34" charset="0"/>
              </a:rPr>
              <a:t>Esophageal</a:t>
            </a:r>
            <a:r>
              <a:rPr lang="pt-BR" sz="1400" b="1" dirty="0">
                <a:latin typeface="Arial Nova" panose="020F0502020204030204" pitchFamily="34" charset="0"/>
              </a:rPr>
              <a:t> Atresia/Tracheoesophageal Fistula</a:t>
            </a:r>
            <a:endParaRPr lang="pt-BR" sz="1400" dirty="0">
              <a:latin typeface="Arial" panose="020B0604020202020204" pitchFamily="34" charset="0"/>
              <a:cs typeface="Arial" panose="020B0604020202020204" pitchFamily="34" charset="0"/>
            </a:endParaRPr>
          </a:p>
        </p:txBody>
      </p:sp>
      <p:pic>
        <p:nvPicPr>
          <p:cNvPr id="19" name="Picture 18" descr="A blue background with yellow and blue text&#10;&#10;Description automatically generated">
            <a:extLst>
              <a:ext uri="{FF2B5EF4-FFF2-40B4-BE49-F238E27FC236}">
                <a16:creationId xmlns:a16="http://schemas.microsoft.com/office/drawing/2014/main" id="{6C86EB51-2E74-7F15-A467-DD176B14D8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450" t="19201" r="8400" b="19200"/>
          <a:stretch/>
        </p:blipFill>
        <p:spPr>
          <a:xfrm>
            <a:off x="7776783" y="-3487"/>
            <a:ext cx="1367217" cy="716593"/>
          </a:xfrm>
          <a:prstGeom prst="rect">
            <a:avLst/>
          </a:prstGeom>
        </p:spPr>
      </p:pic>
      <p:pic>
        <p:nvPicPr>
          <p:cNvPr id="3" name="Imagem 32">
            <a:extLst>
              <a:ext uri="{FF2B5EF4-FFF2-40B4-BE49-F238E27FC236}">
                <a16:creationId xmlns:a16="http://schemas.microsoft.com/office/drawing/2014/main" id="{D75AA262-CBA9-5326-B5A5-08F3D84F4AA8}"/>
              </a:ext>
            </a:extLst>
          </p:cNvPr>
          <p:cNvPicPr>
            <a:picLocks noChangeAspect="1"/>
          </p:cNvPicPr>
          <p:nvPr/>
        </p:nvPicPr>
        <p:blipFill>
          <a:blip r:embed="rId4"/>
          <a:stretch>
            <a:fillRect/>
          </a:stretch>
        </p:blipFill>
        <p:spPr>
          <a:xfrm>
            <a:off x="3730069" y="1575960"/>
            <a:ext cx="4010283" cy="1590715"/>
          </a:xfrm>
          <a:prstGeom prst="rect">
            <a:avLst/>
          </a:prstGeom>
        </p:spPr>
      </p:pic>
      <p:pic>
        <p:nvPicPr>
          <p:cNvPr id="6" name="Imagem 5">
            <a:extLst>
              <a:ext uri="{FF2B5EF4-FFF2-40B4-BE49-F238E27FC236}">
                <a16:creationId xmlns:a16="http://schemas.microsoft.com/office/drawing/2014/main" id="{D58997D7-0328-C027-F108-F3DD8BF32DA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31480" b="31801"/>
          <a:stretch/>
        </p:blipFill>
        <p:spPr>
          <a:xfrm>
            <a:off x="2271187" y="3723878"/>
            <a:ext cx="1403556" cy="1115325"/>
          </a:xfrm>
          <a:prstGeom prst="rect">
            <a:avLst/>
          </a:prstGeom>
          <a:ln>
            <a:solidFill>
              <a:schemeClr val="tx1"/>
            </a:solidFill>
          </a:ln>
        </p:spPr>
      </p:pic>
      <p:sp>
        <p:nvSpPr>
          <p:cNvPr id="10" name="CaixaDeTexto 9">
            <a:extLst>
              <a:ext uri="{FF2B5EF4-FFF2-40B4-BE49-F238E27FC236}">
                <a16:creationId xmlns:a16="http://schemas.microsoft.com/office/drawing/2014/main" id="{DD8589A2-80B7-28A1-502D-FCA0FF036BF7}"/>
              </a:ext>
            </a:extLst>
          </p:cNvPr>
          <p:cNvSpPr txBox="1"/>
          <p:nvPr/>
        </p:nvSpPr>
        <p:spPr>
          <a:xfrm>
            <a:off x="24137" y="1193251"/>
            <a:ext cx="9095726" cy="338554"/>
          </a:xfrm>
          <a:prstGeom prst="rect">
            <a:avLst/>
          </a:prstGeom>
          <a:noFill/>
          <a:ln w="19050">
            <a:solidFill>
              <a:schemeClr val="tx2"/>
            </a:solidFill>
          </a:ln>
        </p:spPr>
        <p:txBody>
          <a:bodyPr wrap="square" rtlCol="0" anchor="ctr" anchorCtr="0">
            <a:spAutoFit/>
          </a:bodyPr>
          <a:lstStyle/>
          <a:p>
            <a:pPr algn="just"/>
            <a:r>
              <a:rPr lang="en-US" sz="800" b="1" dirty="0">
                <a:effectLst/>
              </a:rPr>
              <a:t>Introduction: </a:t>
            </a:r>
            <a:r>
              <a:rPr lang="en-US" sz="800" dirty="0">
                <a:effectLst/>
              </a:rPr>
              <a:t>Congenital diaphragmatic hernia (CDH) and esophageal atresia with type C tracheoesophageal fistula (EA/TEF) are rare neonatal pathologies with an incidence of 1:5000 and 1:2000, respectively. Its concurrence in the same patient is detailed by few reports in the literature and is associated with high mortality.</a:t>
            </a:r>
          </a:p>
        </p:txBody>
      </p:sp>
      <p:sp>
        <p:nvSpPr>
          <p:cNvPr id="13" name="CaixaDeTexto 12">
            <a:extLst>
              <a:ext uri="{FF2B5EF4-FFF2-40B4-BE49-F238E27FC236}">
                <a16:creationId xmlns:a16="http://schemas.microsoft.com/office/drawing/2014/main" id="{CBCD3AA1-8C17-2752-4B7E-93A9AE9EAD81}"/>
              </a:ext>
            </a:extLst>
          </p:cNvPr>
          <p:cNvSpPr txBox="1"/>
          <p:nvPr/>
        </p:nvSpPr>
        <p:spPr>
          <a:xfrm>
            <a:off x="24137" y="1578822"/>
            <a:ext cx="2168797" cy="3539430"/>
          </a:xfrm>
          <a:prstGeom prst="rect">
            <a:avLst/>
          </a:prstGeom>
          <a:noFill/>
          <a:ln w="19050">
            <a:solidFill>
              <a:schemeClr val="tx2"/>
            </a:solidFill>
          </a:ln>
        </p:spPr>
        <p:txBody>
          <a:bodyPr wrap="square" rtlCol="0">
            <a:spAutoFit/>
          </a:bodyPr>
          <a:lstStyle/>
          <a:p>
            <a:pPr algn="just"/>
            <a:r>
              <a:rPr kumimoji="0" lang="en-US" sz="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Case Report: </a:t>
            </a:r>
            <a:r>
              <a:rPr kumimoji="0" lang="en-US"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 6-day-old female, 2,230 Kg, ASA 4, with coexisting CDH and EA/TEF was admitted from the NICU to the OR </a:t>
            </a:r>
            <a:r>
              <a:rPr kumimoji="0" lang="pt-BR"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for CDH repair. </a:t>
            </a:r>
            <a:r>
              <a:rPr kumimoji="0" lang="en-US"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patient was in fair general condition on physical examination, with jaundice grade 4/4, well-perfused, intubated (3,0 uncuffed ETT) on standard mechanical ventilation, sedated with fentanyl and dexmedetomidine. Auscultation showed reduced breath sounds on the left side. Pre- and post-ductal oxygen saturation was 90% and 94%, respectively. Chest/abdomen X-ray showed herniation of the stomach into the left hemithorax. Transthoracic echocardiogram showed an ejection fraction of 72%, CIA, PCA, and pulmonary hypertension (PASP = 50 mmHg). On admission she was on milrinone and noradrenaline infusions. The patient was further monitored with ECG, end-tidal CO2, noninvasive blood pressure, EEG, near-infrared spectroscopy (NIRS) (Figure 1), rectal temperature, and a Foley catheter. Anesthesia maintenance was done with sevoflurane, fentanyl, and dexmedetomidine, titrated accordingly with EEG.  Suddenly after initiation of laparotomy, probably due to positive ventilation into to the fistula (Figure 2), it was noted a massive gastric distension and worsening of mechanical ventilation.</a:t>
            </a:r>
          </a:p>
        </p:txBody>
      </p:sp>
      <p:pic>
        <p:nvPicPr>
          <p:cNvPr id="16" name="Imagem 15">
            <a:extLst>
              <a:ext uri="{FF2B5EF4-FFF2-40B4-BE49-F238E27FC236}">
                <a16:creationId xmlns:a16="http://schemas.microsoft.com/office/drawing/2014/main" id="{3574E8AC-1B5D-6857-0503-5CA8A745FA3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67744" y="1582083"/>
            <a:ext cx="1403557" cy="1871409"/>
          </a:xfrm>
          <a:prstGeom prst="rect">
            <a:avLst/>
          </a:prstGeom>
          <a:ln w="9525">
            <a:solidFill>
              <a:schemeClr val="tx1"/>
            </a:solidFill>
          </a:ln>
        </p:spPr>
      </p:pic>
      <p:sp>
        <p:nvSpPr>
          <p:cNvPr id="17" name="CaixaDeTexto 16">
            <a:extLst>
              <a:ext uri="{FF2B5EF4-FFF2-40B4-BE49-F238E27FC236}">
                <a16:creationId xmlns:a16="http://schemas.microsoft.com/office/drawing/2014/main" id="{952A14A3-B637-8272-7C0C-5933E2CE899C}"/>
              </a:ext>
            </a:extLst>
          </p:cNvPr>
          <p:cNvSpPr txBox="1"/>
          <p:nvPr/>
        </p:nvSpPr>
        <p:spPr>
          <a:xfrm>
            <a:off x="3730069" y="3196197"/>
            <a:ext cx="5367506" cy="830997"/>
          </a:xfrm>
          <a:prstGeom prst="rect">
            <a:avLst/>
          </a:prstGeom>
          <a:noFill/>
          <a:ln w="19050">
            <a:solidFill>
              <a:schemeClr val="tx2"/>
            </a:solidFill>
          </a:ln>
        </p:spPr>
        <p:txBody>
          <a:bodyPr wrap="square" rtlCol="0">
            <a:spAutoFit/>
          </a:bodyPr>
          <a:lstStyle/>
          <a:p>
            <a:pPr algn="just"/>
            <a:r>
              <a:rPr kumimoji="0" lang="en-US" sz="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Case Report (</a:t>
            </a:r>
            <a:r>
              <a:rPr kumimoji="0" lang="en-US" sz="800" b="1" i="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continuing</a:t>
            </a:r>
            <a:r>
              <a:rPr kumimoji="0" lang="en-US" sz="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kumimoji="0" lang="en-US"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 quicky drop on the cerebral oximetry was observed (Figure 3), followed by cardiac arrest. She was resuscitated for 6 minutes. After ROSC, ligation of the gastric cardia was necessary to enable positive ventilation and correction of CDH. At the end of the procedure, after surgeons removed the ligation, we immediately noted another significant drop in the cerebral oximetry. The patient evolved into a new cardiac arrest for 5 minutes that only resolved with a new </a:t>
            </a:r>
            <a:r>
              <a:rPr kumimoji="0" lang="pt-BR" sz="800" b="0" i="0" u="none" strike="noStrike" kern="120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ligation</a:t>
            </a:r>
            <a:r>
              <a:rPr kumimoji="0" lang="pt-BR"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kumimoji="0" lang="en-US"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patient was sent to the NICU intubated and sedated and with vasoactive drugs titrated. The ligation of the cardia was left in place for a further second approach for correcting the EA/ TEF after stabilization.  </a:t>
            </a:r>
            <a:endParaRPr lang="pt-BR" sz="800" dirty="0"/>
          </a:p>
        </p:txBody>
      </p:sp>
      <p:sp>
        <p:nvSpPr>
          <p:cNvPr id="20" name="CaixaDeTexto 19">
            <a:extLst>
              <a:ext uri="{FF2B5EF4-FFF2-40B4-BE49-F238E27FC236}">
                <a16:creationId xmlns:a16="http://schemas.microsoft.com/office/drawing/2014/main" id="{128A048A-E9A2-69DB-BBD5-DFA94D208570}"/>
              </a:ext>
            </a:extLst>
          </p:cNvPr>
          <p:cNvSpPr txBox="1"/>
          <p:nvPr/>
        </p:nvSpPr>
        <p:spPr>
          <a:xfrm>
            <a:off x="3730069" y="4081905"/>
            <a:ext cx="5367506" cy="707886"/>
          </a:xfrm>
          <a:prstGeom prst="rect">
            <a:avLst/>
          </a:prstGeom>
          <a:noFill/>
          <a:ln w="19050">
            <a:solidFill>
              <a:schemeClr val="tx2"/>
            </a:solidFill>
          </a:ln>
        </p:spPr>
        <p:txBody>
          <a:bodyPr wrap="square" rtlCol="0">
            <a:spAutoFit/>
          </a:bodyPr>
          <a:lstStyle/>
          <a:p>
            <a:pPr algn="just"/>
            <a:r>
              <a:rPr kumimoji="0" lang="en-US" sz="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Conclusion: </a:t>
            </a:r>
            <a:r>
              <a:rPr kumimoji="0" lang="en-US"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Despite the advances in monitorization and techniques, neonatal anesthesia remains challenging, especially when multiple pathologies are associated. Communication between the surgical team and quick actions are crucial to minimize possible long-term damages. Particularly in this case, we were able to document two episodes of severe drop in cerebral oxygenation. This case highlights the importance of having this monitoring more accessible, mainly in this particular </a:t>
            </a:r>
            <a:r>
              <a:rPr kumimoji="0" lang="pt-BR" sz="800" b="0" i="0" u="none" strike="noStrike" kern="120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population</a:t>
            </a:r>
            <a:r>
              <a:rPr kumimoji="0" lang="pt-BR" sz="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sp>
        <p:nvSpPr>
          <p:cNvPr id="22" name="CaixaDeTexto 21">
            <a:extLst>
              <a:ext uri="{FF2B5EF4-FFF2-40B4-BE49-F238E27FC236}">
                <a16:creationId xmlns:a16="http://schemas.microsoft.com/office/drawing/2014/main" id="{D95654C1-9190-B8AB-2FD9-6EBDD6D017EC}"/>
              </a:ext>
            </a:extLst>
          </p:cNvPr>
          <p:cNvSpPr txBox="1"/>
          <p:nvPr/>
        </p:nvSpPr>
        <p:spPr>
          <a:xfrm>
            <a:off x="3674743" y="4839203"/>
            <a:ext cx="5245655" cy="215444"/>
          </a:xfrm>
          <a:prstGeom prst="rect">
            <a:avLst/>
          </a:prstGeom>
          <a:noFill/>
        </p:spPr>
        <p:txBody>
          <a:bodyPr wrap="square" rtlCol="0">
            <a:spAutoFit/>
          </a:bodyPr>
          <a:lstStyle/>
          <a:p>
            <a:r>
              <a:rPr lang="pt-BR" sz="800" b="1" dirty="0" err="1"/>
              <a:t>Reference</a:t>
            </a:r>
            <a:r>
              <a:rPr lang="pt-BR" sz="800" b="1" dirty="0"/>
              <a:t>: </a:t>
            </a:r>
            <a:r>
              <a:rPr lang="pt-BR" sz="800" dirty="0"/>
              <a:t>(1) </a:t>
            </a:r>
            <a:r>
              <a:rPr lang="pt-BR" sz="800" dirty="0" err="1"/>
              <a:t>Olbrecht</a:t>
            </a:r>
            <a:r>
              <a:rPr lang="pt-BR" sz="800" dirty="0"/>
              <a:t> VA et al. </a:t>
            </a:r>
            <a:r>
              <a:rPr lang="pt-BR" sz="800" dirty="0" err="1"/>
              <a:t>Anesthesiology</a:t>
            </a:r>
            <a:r>
              <a:rPr lang="pt-BR" sz="800" dirty="0"/>
              <a:t>. 2018. (2) </a:t>
            </a:r>
            <a:r>
              <a:rPr lang="pt-BR" sz="800" b="0" i="0" dirty="0" err="1">
                <a:solidFill>
                  <a:srgbClr val="212121"/>
                </a:solidFill>
                <a:effectLst/>
              </a:rPr>
              <a:t>Hendrikx</a:t>
            </a:r>
            <a:r>
              <a:rPr lang="pt-BR" sz="800" b="0" i="0" dirty="0">
                <a:solidFill>
                  <a:srgbClr val="212121"/>
                </a:solidFill>
                <a:effectLst/>
              </a:rPr>
              <a:t> D et al.  </a:t>
            </a:r>
            <a:r>
              <a:rPr lang="pt-BR" sz="800" b="0" i="0" dirty="0" err="1">
                <a:solidFill>
                  <a:srgbClr val="212121"/>
                </a:solidFill>
                <a:effectLst/>
              </a:rPr>
              <a:t>Eur</a:t>
            </a:r>
            <a:r>
              <a:rPr lang="pt-BR" sz="800" b="0" i="0" dirty="0">
                <a:solidFill>
                  <a:srgbClr val="212121"/>
                </a:solidFill>
                <a:effectLst/>
              </a:rPr>
              <a:t> J </a:t>
            </a:r>
            <a:r>
              <a:rPr lang="pt-BR" sz="800" b="0" i="0" dirty="0" err="1">
                <a:solidFill>
                  <a:srgbClr val="212121"/>
                </a:solidFill>
                <a:effectLst/>
              </a:rPr>
              <a:t>Anaesthesiol</a:t>
            </a:r>
            <a:r>
              <a:rPr lang="pt-BR" sz="800" b="0" i="0" dirty="0">
                <a:solidFill>
                  <a:srgbClr val="212121"/>
                </a:solidFill>
                <a:effectLst/>
              </a:rPr>
              <a:t>. 2022</a:t>
            </a:r>
            <a:endParaRPr lang="pt-BR" sz="800" dirty="0"/>
          </a:p>
        </p:txBody>
      </p:sp>
      <p:sp>
        <p:nvSpPr>
          <p:cNvPr id="24" name="CaixaDeTexto 23">
            <a:extLst>
              <a:ext uri="{FF2B5EF4-FFF2-40B4-BE49-F238E27FC236}">
                <a16:creationId xmlns:a16="http://schemas.microsoft.com/office/drawing/2014/main" id="{7939A4E0-A52D-6630-442F-E2A5F7BF8DA0}"/>
              </a:ext>
            </a:extLst>
          </p:cNvPr>
          <p:cNvSpPr txBox="1"/>
          <p:nvPr/>
        </p:nvSpPr>
        <p:spPr>
          <a:xfrm>
            <a:off x="2192934" y="3443925"/>
            <a:ext cx="1537135" cy="215444"/>
          </a:xfrm>
          <a:prstGeom prst="rect">
            <a:avLst/>
          </a:prstGeom>
          <a:noFill/>
        </p:spPr>
        <p:txBody>
          <a:bodyPr wrap="square" rtlCol="0">
            <a:spAutoFit/>
          </a:bodyPr>
          <a:lstStyle/>
          <a:p>
            <a:pPr algn="just"/>
            <a:r>
              <a:rPr lang="pt-BR" sz="800" dirty="0"/>
              <a:t>Figure 1. NIRS and EEG sensors</a:t>
            </a:r>
          </a:p>
        </p:txBody>
      </p:sp>
      <p:sp>
        <p:nvSpPr>
          <p:cNvPr id="25" name="CaixaDeTexto 24">
            <a:extLst>
              <a:ext uri="{FF2B5EF4-FFF2-40B4-BE49-F238E27FC236}">
                <a16:creationId xmlns:a16="http://schemas.microsoft.com/office/drawing/2014/main" id="{547DB34A-60B3-7EF2-8A2C-6771FF6161D9}"/>
              </a:ext>
            </a:extLst>
          </p:cNvPr>
          <p:cNvSpPr txBox="1"/>
          <p:nvPr/>
        </p:nvSpPr>
        <p:spPr>
          <a:xfrm>
            <a:off x="2192933" y="4845598"/>
            <a:ext cx="1478368" cy="338554"/>
          </a:xfrm>
          <a:prstGeom prst="rect">
            <a:avLst/>
          </a:prstGeom>
          <a:noFill/>
        </p:spPr>
        <p:txBody>
          <a:bodyPr wrap="square" rtlCol="0">
            <a:spAutoFit/>
          </a:bodyPr>
          <a:lstStyle/>
          <a:p>
            <a:r>
              <a:rPr lang="pt-BR" sz="800" dirty="0"/>
              <a:t>Figure 2. Tracheoesophageal fistula </a:t>
            </a:r>
          </a:p>
        </p:txBody>
      </p:sp>
      <p:sp>
        <p:nvSpPr>
          <p:cNvPr id="26" name="CaixaDeTexto 25">
            <a:extLst>
              <a:ext uri="{FF2B5EF4-FFF2-40B4-BE49-F238E27FC236}">
                <a16:creationId xmlns:a16="http://schemas.microsoft.com/office/drawing/2014/main" id="{93206C20-C38A-1ABC-4A83-A0D8264FF31A}"/>
              </a:ext>
            </a:extLst>
          </p:cNvPr>
          <p:cNvSpPr txBox="1"/>
          <p:nvPr/>
        </p:nvSpPr>
        <p:spPr>
          <a:xfrm>
            <a:off x="7668344" y="1546438"/>
            <a:ext cx="1171491" cy="1200329"/>
          </a:xfrm>
          <a:prstGeom prst="rect">
            <a:avLst/>
          </a:prstGeom>
          <a:noFill/>
        </p:spPr>
        <p:txBody>
          <a:bodyPr wrap="square" rtlCol="0">
            <a:spAutoFit/>
          </a:bodyPr>
          <a:lstStyle/>
          <a:p>
            <a:r>
              <a:rPr lang="pt-BR" sz="800" dirty="0"/>
              <a:t>Figure 3. Cerebral oximetry during Congenital Diaphragmatic Hernia repair showing quicky drops (red arrows) corresponding to 2 cardiac arrests followed by ROSC. </a:t>
            </a:r>
          </a:p>
        </p:txBody>
      </p:sp>
      <p:sp>
        <p:nvSpPr>
          <p:cNvPr id="4" name="Retângulo 3">
            <a:extLst>
              <a:ext uri="{FF2B5EF4-FFF2-40B4-BE49-F238E27FC236}">
                <a16:creationId xmlns:a16="http://schemas.microsoft.com/office/drawing/2014/main" id="{CC2D78D7-2905-FB39-5222-AC594798D787}"/>
              </a:ext>
            </a:extLst>
          </p:cNvPr>
          <p:cNvSpPr/>
          <p:nvPr/>
        </p:nvSpPr>
        <p:spPr>
          <a:xfrm rot="18805886">
            <a:off x="3118300" y="2630308"/>
            <a:ext cx="192893" cy="45719"/>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5442711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345</TotalTime>
  <Words>618</Words>
  <Application>Microsoft Macintosh PowerPoint</Application>
  <PresentationFormat>On-screen Show (16:9)</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Arial Nova</vt:lpstr>
      <vt:lpstr>Calibri</vt:lpstr>
      <vt:lpstr>Tema do Office</vt:lpstr>
      <vt:lpstr>Intraoperative Cardiac Arrest Documented by NIRS in a Newborn with Coexisting Congenital Diaphragmatic Hernia and Esophageal Atresia/Tracheoesophageal Fistula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Anesthetic management for surgical correction of dysphagia lusoria in a 2-year-old child</dc:title>
  <dc:creator>anest44</dc:creator>
  <cp:lastModifiedBy>Vinicius Quintao</cp:lastModifiedBy>
  <cp:revision>23</cp:revision>
  <dcterms:created xsi:type="dcterms:W3CDTF">2024-02-08T14:23:20Z</dcterms:created>
  <dcterms:modified xsi:type="dcterms:W3CDTF">2024-03-20T10:10:30Z</dcterms:modified>
</cp:coreProperties>
</file>