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493" autoAdjust="0"/>
    <p:restoredTop sz="96296"/>
  </p:normalViewPr>
  <p:slideViewPr>
    <p:cSldViewPr>
      <p:cViewPr varScale="1">
        <p:scale>
          <a:sx n="170" d="100"/>
          <a:sy n="170" d="100"/>
        </p:scale>
        <p:origin x="856" y="16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0EA2CA-FC86-4D03-8BA6-6BC0221680CD}"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pt-BR"/>
        </a:p>
      </dgm:t>
    </dgm:pt>
    <dgm:pt modelId="{A147C6BD-6FA5-4DF5-A3B1-DC398FF7BED4}">
      <dgm:prSet phldrT="[Texto]" custT="1"/>
      <dgm:spPr/>
      <dgm:t>
        <a:bodyPr/>
        <a:lstStyle/>
        <a:p>
          <a:r>
            <a:rPr lang="pt-BR" sz="900" dirty="0">
              <a:solidFill>
                <a:schemeClr val="bg1"/>
              </a:solidFill>
            </a:rPr>
            <a:t>1st</a:t>
          </a:r>
        </a:p>
      </dgm:t>
    </dgm:pt>
    <dgm:pt modelId="{9060940F-5549-4271-AB61-0373030D0827}" type="parTrans" cxnId="{7A95AA5A-AEAD-48DF-8182-B89583E875EE}">
      <dgm:prSet/>
      <dgm:spPr/>
      <dgm:t>
        <a:bodyPr/>
        <a:lstStyle/>
        <a:p>
          <a:endParaRPr lang="pt-BR" sz="900">
            <a:solidFill>
              <a:schemeClr val="tx1"/>
            </a:solidFill>
          </a:endParaRPr>
        </a:p>
      </dgm:t>
    </dgm:pt>
    <dgm:pt modelId="{22DC1624-7892-4A00-8793-F6B729C3501F}" type="sibTrans" cxnId="{7A95AA5A-AEAD-48DF-8182-B89583E875EE}">
      <dgm:prSet/>
      <dgm:spPr/>
      <dgm:t>
        <a:bodyPr/>
        <a:lstStyle/>
        <a:p>
          <a:endParaRPr lang="pt-BR" sz="900">
            <a:solidFill>
              <a:schemeClr val="tx1"/>
            </a:solidFill>
          </a:endParaRPr>
        </a:p>
      </dgm:t>
    </dgm:pt>
    <dgm:pt modelId="{E6344CEC-670E-4F2F-996E-D215BE9C8E00}">
      <dgm:prSet phldrT="[Texto]" custT="1"/>
      <dgm:spPr/>
      <dgm:t>
        <a:bodyPr/>
        <a:lstStyle/>
        <a:p>
          <a:r>
            <a:rPr lang="en-US" sz="9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Transposition of the great vessels</a:t>
          </a:r>
          <a:endParaRPr lang="pt-BR" sz="900" dirty="0">
            <a:solidFill>
              <a:schemeClr val="tx1"/>
            </a:solidFill>
          </a:endParaRPr>
        </a:p>
      </dgm:t>
    </dgm:pt>
    <dgm:pt modelId="{0EEC992B-D956-4386-AEFD-CABC167A0D3D}" type="parTrans" cxnId="{84833E4A-970B-4F36-96E3-5DAC99FEF0F4}">
      <dgm:prSet/>
      <dgm:spPr/>
      <dgm:t>
        <a:bodyPr/>
        <a:lstStyle/>
        <a:p>
          <a:endParaRPr lang="pt-BR" sz="900">
            <a:solidFill>
              <a:schemeClr val="tx1"/>
            </a:solidFill>
          </a:endParaRPr>
        </a:p>
      </dgm:t>
    </dgm:pt>
    <dgm:pt modelId="{05BC141A-E6AA-4AA2-A938-F0907900EE5D}" type="sibTrans" cxnId="{84833E4A-970B-4F36-96E3-5DAC99FEF0F4}">
      <dgm:prSet/>
      <dgm:spPr/>
      <dgm:t>
        <a:bodyPr/>
        <a:lstStyle/>
        <a:p>
          <a:endParaRPr lang="pt-BR" sz="900">
            <a:solidFill>
              <a:schemeClr val="tx1"/>
            </a:solidFill>
          </a:endParaRPr>
        </a:p>
      </dgm:t>
    </dgm:pt>
    <dgm:pt modelId="{81EF848D-2726-48D1-AF54-810237EB9B85}">
      <dgm:prSet phldrT="[Texto]" custT="1"/>
      <dgm:spPr/>
      <dgm:t>
        <a:bodyPr/>
        <a:lstStyle/>
        <a:p>
          <a:r>
            <a:rPr lang="pt-BR" sz="900" dirty="0">
              <a:solidFill>
                <a:schemeClr val="bg1"/>
              </a:solidFill>
            </a:rPr>
            <a:t>2nd</a:t>
          </a:r>
        </a:p>
      </dgm:t>
    </dgm:pt>
    <dgm:pt modelId="{94456B11-5AFF-4FDB-BC0C-C0B290D1CEEF}" type="parTrans" cxnId="{2FB2827F-D73B-4858-97AE-C094142F7A13}">
      <dgm:prSet/>
      <dgm:spPr/>
      <dgm:t>
        <a:bodyPr/>
        <a:lstStyle/>
        <a:p>
          <a:endParaRPr lang="pt-BR" sz="900">
            <a:solidFill>
              <a:schemeClr val="tx1"/>
            </a:solidFill>
          </a:endParaRPr>
        </a:p>
      </dgm:t>
    </dgm:pt>
    <dgm:pt modelId="{7AF37FCD-D2BD-4FAD-884C-58A0F3CE9C78}" type="sibTrans" cxnId="{2FB2827F-D73B-4858-97AE-C094142F7A13}">
      <dgm:prSet/>
      <dgm:spPr/>
      <dgm:t>
        <a:bodyPr/>
        <a:lstStyle/>
        <a:p>
          <a:endParaRPr lang="pt-BR" sz="900">
            <a:solidFill>
              <a:schemeClr val="tx1"/>
            </a:solidFill>
          </a:endParaRPr>
        </a:p>
      </dgm:t>
    </dgm:pt>
    <dgm:pt modelId="{EA9CFFCB-AE97-47D2-8785-3570B2D0FB4C}">
      <dgm:prSet phldrT="[Texto]" custT="1"/>
      <dgm:spPr/>
      <dgm:t>
        <a:bodyPr/>
        <a:lstStyle/>
        <a:p>
          <a:r>
            <a:rPr lang="pt-BR" sz="900" dirty="0" err="1">
              <a:solidFill>
                <a:schemeClr val="tx1"/>
              </a:solidFill>
            </a:rPr>
            <a:t>Liver</a:t>
          </a:r>
          <a:r>
            <a:rPr lang="pt-BR" sz="900" dirty="0">
              <a:solidFill>
                <a:schemeClr val="tx1"/>
              </a:solidFill>
            </a:rPr>
            <a:t> </a:t>
          </a:r>
          <a:r>
            <a:rPr lang="pt-BR" sz="900" dirty="0" err="1">
              <a:solidFill>
                <a:schemeClr val="tx1"/>
              </a:solidFill>
            </a:rPr>
            <a:t>transplantation</a:t>
          </a:r>
          <a:endParaRPr lang="pt-BR" sz="900" dirty="0">
            <a:solidFill>
              <a:schemeClr val="tx1"/>
            </a:solidFill>
          </a:endParaRPr>
        </a:p>
      </dgm:t>
    </dgm:pt>
    <dgm:pt modelId="{13F49E43-F2DD-472D-907C-5C47750BA325}" type="parTrans" cxnId="{5AA32715-DDDA-48B6-801C-8BE85CAB6F85}">
      <dgm:prSet/>
      <dgm:spPr/>
      <dgm:t>
        <a:bodyPr/>
        <a:lstStyle/>
        <a:p>
          <a:endParaRPr lang="pt-BR" sz="900">
            <a:solidFill>
              <a:schemeClr val="tx1"/>
            </a:solidFill>
          </a:endParaRPr>
        </a:p>
      </dgm:t>
    </dgm:pt>
    <dgm:pt modelId="{F02ECA10-5108-461D-A398-798B450DA907}" type="sibTrans" cxnId="{5AA32715-DDDA-48B6-801C-8BE85CAB6F85}">
      <dgm:prSet/>
      <dgm:spPr/>
      <dgm:t>
        <a:bodyPr/>
        <a:lstStyle/>
        <a:p>
          <a:endParaRPr lang="pt-BR" sz="900">
            <a:solidFill>
              <a:schemeClr val="tx1"/>
            </a:solidFill>
          </a:endParaRPr>
        </a:p>
      </dgm:t>
    </dgm:pt>
    <dgm:pt modelId="{A2AEBC8C-7E7E-4A41-BCC4-480466892E5D}">
      <dgm:prSet phldrT="[Texto]" custT="1"/>
      <dgm:spPr/>
      <dgm:t>
        <a:bodyPr/>
        <a:lstStyle/>
        <a:p>
          <a:r>
            <a:rPr lang="pt-BR" sz="900" dirty="0">
              <a:solidFill>
                <a:schemeClr val="bg1"/>
              </a:solidFill>
            </a:rPr>
            <a:t>3rd</a:t>
          </a:r>
        </a:p>
      </dgm:t>
    </dgm:pt>
    <dgm:pt modelId="{2D6DEB75-0A05-46CE-AD22-4A8E52E95553}" type="parTrans" cxnId="{AE04AD26-BDEB-4FAC-BD48-0A9DA493E737}">
      <dgm:prSet/>
      <dgm:spPr/>
      <dgm:t>
        <a:bodyPr/>
        <a:lstStyle/>
        <a:p>
          <a:endParaRPr lang="pt-BR" sz="900">
            <a:solidFill>
              <a:schemeClr val="tx1"/>
            </a:solidFill>
          </a:endParaRPr>
        </a:p>
      </dgm:t>
    </dgm:pt>
    <dgm:pt modelId="{27305915-DD51-4D05-BC62-C930922D2DF9}" type="sibTrans" cxnId="{AE04AD26-BDEB-4FAC-BD48-0A9DA493E737}">
      <dgm:prSet/>
      <dgm:spPr/>
      <dgm:t>
        <a:bodyPr/>
        <a:lstStyle/>
        <a:p>
          <a:endParaRPr lang="pt-BR" sz="900">
            <a:solidFill>
              <a:schemeClr val="tx1"/>
            </a:solidFill>
          </a:endParaRPr>
        </a:p>
      </dgm:t>
    </dgm:pt>
    <dgm:pt modelId="{C938BAEB-9AD0-4CAC-BE02-5DD281C64A0E}">
      <dgm:prSet phldrT="[Texto]" custT="1"/>
      <dgm:spPr/>
      <dgm:t>
        <a:bodyPr/>
        <a:lstStyle/>
        <a:p>
          <a:r>
            <a:rPr lang="pt-BR" sz="900" dirty="0" err="1">
              <a:solidFill>
                <a:schemeClr val="tx1"/>
              </a:solidFill>
            </a:rPr>
            <a:t>Decompressive</a:t>
          </a:r>
          <a:r>
            <a:rPr lang="pt-BR" sz="900" dirty="0">
              <a:solidFill>
                <a:schemeClr val="tx1"/>
              </a:solidFill>
            </a:rPr>
            <a:t> </a:t>
          </a:r>
          <a:r>
            <a:rPr lang="pt-BR" sz="900" dirty="0" err="1">
              <a:solidFill>
                <a:schemeClr val="tx1"/>
              </a:solidFill>
            </a:rPr>
            <a:t>craniectomy</a:t>
          </a:r>
          <a:endParaRPr lang="pt-BR" sz="900" dirty="0">
            <a:solidFill>
              <a:schemeClr val="tx1"/>
            </a:solidFill>
          </a:endParaRPr>
        </a:p>
      </dgm:t>
    </dgm:pt>
    <dgm:pt modelId="{2AFD5082-8264-4179-82AD-B562339F6003}" type="parTrans" cxnId="{9BB47DB1-EC85-4C7C-B657-64117BF1778B}">
      <dgm:prSet/>
      <dgm:spPr/>
      <dgm:t>
        <a:bodyPr/>
        <a:lstStyle/>
        <a:p>
          <a:endParaRPr lang="pt-BR" sz="900">
            <a:solidFill>
              <a:schemeClr val="tx1"/>
            </a:solidFill>
          </a:endParaRPr>
        </a:p>
      </dgm:t>
    </dgm:pt>
    <dgm:pt modelId="{D84F9DB1-E26B-4725-AA46-8FC38A43A512}" type="sibTrans" cxnId="{9BB47DB1-EC85-4C7C-B657-64117BF1778B}">
      <dgm:prSet/>
      <dgm:spPr/>
      <dgm:t>
        <a:bodyPr/>
        <a:lstStyle/>
        <a:p>
          <a:endParaRPr lang="pt-BR" sz="900">
            <a:solidFill>
              <a:schemeClr val="tx1"/>
            </a:solidFill>
          </a:endParaRPr>
        </a:p>
      </dgm:t>
    </dgm:pt>
    <dgm:pt modelId="{2D96008F-8544-41C0-8FCF-8D14C98AA036}">
      <dgm:prSet phldrT="[Texto]" custT="1"/>
      <dgm:spPr/>
      <dgm:t>
        <a:bodyPr/>
        <a:lstStyle/>
        <a:p>
          <a:r>
            <a:rPr lang="pt-BR" sz="900" dirty="0" err="1">
              <a:solidFill>
                <a:schemeClr val="tx1"/>
              </a:solidFill>
            </a:rPr>
            <a:t>Cardiac</a:t>
          </a:r>
          <a:r>
            <a:rPr lang="pt-BR" sz="900" dirty="0">
              <a:solidFill>
                <a:schemeClr val="tx1"/>
              </a:solidFill>
            </a:rPr>
            <a:t> </a:t>
          </a:r>
          <a:r>
            <a:rPr lang="pt-BR" sz="900" dirty="0" err="1">
              <a:solidFill>
                <a:schemeClr val="tx1"/>
              </a:solidFill>
            </a:rPr>
            <a:t>cirrhosis</a:t>
          </a:r>
          <a:endParaRPr lang="pt-BR" sz="900" dirty="0">
            <a:solidFill>
              <a:schemeClr val="tx1"/>
            </a:solidFill>
          </a:endParaRPr>
        </a:p>
      </dgm:t>
    </dgm:pt>
    <dgm:pt modelId="{3F02CBB8-6186-4C3D-87D3-C3539AC96AD3}" type="parTrans" cxnId="{B3A7C061-8C20-4477-81A2-89E0AD9B3B8C}">
      <dgm:prSet/>
      <dgm:spPr/>
      <dgm:t>
        <a:bodyPr/>
        <a:lstStyle/>
        <a:p>
          <a:endParaRPr lang="pt-BR" sz="900"/>
        </a:p>
      </dgm:t>
    </dgm:pt>
    <dgm:pt modelId="{D816A9B1-1A1F-4C73-9A06-28C1B9D86CC4}" type="sibTrans" cxnId="{B3A7C061-8C20-4477-81A2-89E0AD9B3B8C}">
      <dgm:prSet/>
      <dgm:spPr/>
      <dgm:t>
        <a:bodyPr/>
        <a:lstStyle/>
        <a:p>
          <a:endParaRPr lang="pt-BR" sz="900"/>
        </a:p>
      </dgm:t>
    </dgm:pt>
    <dgm:pt modelId="{7FFCA006-07DD-462B-A5AA-8261D36F4608}">
      <dgm:prSet phldrT="[Texto]" custT="1"/>
      <dgm:spPr/>
      <dgm:t>
        <a:bodyPr/>
        <a:lstStyle/>
        <a:p>
          <a:r>
            <a:rPr lang="pt-BR" sz="900" dirty="0">
              <a:solidFill>
                <a:schemeClr val="tx1"/>
              </a:solidFill>
            </a:rPr>
            <a:t>Seve </a:t>
          </a:r>
          <a:r>
            <a:rPr lang="pt-BR" sz="900" dirty="0" err="1">
              <a:solidFill>
                <a:schemeClr val="tx1"/>
              </a:solidFill>
            </a:rPr>
            <a:t>thrombocytopenia</a:t>
          </a:r>
          <a:endParaRPr lang="pt-BR" sz="900" dirty="0">
            <a:solidFill>
              <a:schemeClr val="tx1"/>
            </a:solidFill>
          </a:endParaRPr>
        </a:p>
      </dgm:t>
    </dgm:pt>
    <dgm:pt modelId="{DF2F4686-69E5-4363-BDBC-1E2CD7DB2D4D}" type="parTrans" cxnId="{14AF7E39-C0F0-4297-9C3E-B047327D9354}">
      <dgm:prSet/>
      <dgm:spPr/>
      <dgm:t>
        <a:bodyPr/>
        <a:lstStyle/>
        <a:p>
          <a:endParaRPr lang="pt-BR" sz="900"/>
        </a:p>
      </dgm:t>
    </dgm:pt>
    <dgm:pt modelId="{BDC2ED2D-CBD0-4D58-993B-B614A73FB637}" type="sibTrans" cxnId="{14AF7E39-C0F0-4297-9C3E-B047327D9354}">
      <dgm:prSet/>
      <dgm:spPr/>
      <dgm:t>
        <a:bodyPr/>
        <a:lstStyle/>
        <a:p>
          <a:endParaRPr lang="pt-BR" sz="900"/>
        </a:p>
      </dgm:t>
    </dgm:pt>
    <dgm:pt modelId="{F26DDEC1-879F-4250-8D58-C775015FD7D7}">
      <dgm:prSet phldrT="[Texto]" custT="1"/>
      <dgm:spPr/>
      <dgm:t>
        <a:bodyPr/>
        <a:lstStyle/>
        <a:p>
          <a:r>
            <a:rPr lang="pt-BR" sz="900" dirty="0" err="1">
              <a:solidFill>
                <a:schemeClr val="tx1"/>
              </a:solidFill>
            </a:rPr>
            <a:t>Hemorrhagic</a:t>
          </a:r>
          <a:r>
            <a:rPr lang="pt-BR" sz="900" dirty="0">
              <a:solidFill>
                <a:schemeClr val="tx1"/>
              </a:solidFill>
            </a:rPr>
            <a:t> </a:t>
          </a:r>
          <a:r>
            <a:rPr lang="pt-BR" sz="900" dirty="0" err="1">
              <a:solidFill>
                <a:schemeClr val="tx1"/>
              </a:solidFill>
            </a:rPr>
            <a:t>stroke</a:t>
          </a:r>
          <a:endParaRPr lang="pt-BR" sz="900" dirty="0">
            <a:solidFill>
              <a:schemeClr val="tx1"/>
            </a:solidFill>
          </a:endParaRPr>
        </a:p>
      </dgm:t>
    </dgm:pt>
    <dgm:pt modelId="{04288FE2-DBA5-453F-AB28-CF9D2F5ED98B}" type="parTrans" cxnId="{9FE02D2C-5D60-4F37-917F-4C8C4C3F019B}">
      <dgm:prSet/>
      <dgm:spPr/>
      <dgm:t>
        <a:bodyPr/>
        <a:lstStyle/>
        <a:p>
          <a:endParaRPr lang="pt-BR" sz="900"/>
        </a:p>
      </dgm:t>
    </dgm:pt>
    <dgm:pt modelId="{B210664B-A36E-4DF6-84C3-0A5C13535A76}" type="sibTrans" cxnId="{9FE02D2C-5D60-4F37-917F-4C8C4C3F019B}">
      <dgm:prSet/>
      <dgm:spPr/>
      <dgm:t>
        <a:bodyPr/>
        <a:lstStyle/>
        <a:p>
          <a:endParaRPr lang="pt-BR" sz="900"/>
        </a:p>
      </dgm:t>
    </dgm:pt>
    <dgm:pt modelId="{7D649EFB-20B0-416A-B087-64836D33DDA0}" type="pres">
      <dgm:prSet presAssocID="{DD0EA2CA-FC86-4D03-8BA6-6BC0221680CD}" presName="linearFlow" presStyleCnt="0">
        <dgm:presLayoutVars>
          <dgm:dir/>
          <dgm:animLvl val="lvl"/>
          <dgm:resizeHandles val="exact"/>
        </dgm:presLayoutVars>
      </dgm:prSet>
      <dgm:spPr/>
    </dgm:pt>
    <dgm:pt modelId="{149B89DC-3626-4F26-9C7A-857E6AE4B535}" type="pres">
      <dgm:prSet presAssocID="{A147C6BD-6FA5-4DF5-A3B1-DC398FF7BED4}" presName="composite" presStyleCnt="0"/>
      <dgm:spPr/>
    </dgm:pt>
    <dgm:pt modelId="{C9CD58BA-3C84-4723-884F-60CDC4B97586}" type="pres">
      <dgm:prSet presAssocID="{A147C6BD-6FA5-4DF5-A3B1-DC398FF7BED4}" presName="parentText" presStyleLbl="alignNode1" presStyleIdx="0" presStyleCnt="3" custLinFactNeighborX="-10994" custLinFactNeighborY="-2272">
        <dgm:presLayoutVars>
          <dgm:chMax val="1"/>
          <dgm:bulletEnabled val="1"/>
        </dgm:presLayoutVars>
      </dgm:prSet>
      <dgm:spPr/>
    </dgm:pt>
    <dgm:pt modelId="{8272C39B-208C-42D0-988C-8D3D0F24854C}" type="pres">
      <dgm:prSet presAssocID="{A147C6BD-6FA5-4DF5-A3B1-DC398FF7BED4}" presName="descendantText" presStyleLbl="alignAcc1" presStyleIdx="0" presStyleCnt="3">
        <dgm:presLayoutVars>
          <dgm:bulletEnabled val="1"/>
        </dgm:presLayoutVars>
      </dgm:prSet>
      <dgm:spPr/>
    </dgm:pt>
    <dgm:pt modelId="{7CF29AC5-627F-4C02-92D9-9EFAAC828EB5}" type="pres">
      <dgm:prSet presAssocID="{22DC1624-7892-4A00-8793-F6B729C3501F}" presName="sp" presStyleCnt="0"/>
      <dgm:spPr/>
    </dgm:pt>
    <dgm:pt modelId="{E1DDDF6F-96F1-4CC2-8FA3-88EDB0013E94}" type="pres">
      <dgm:prSet presAssocID="{81EF848D-2726-48D1-AF54-810237EB9B85}" presName="composite" presStyleCnt="0"/>
      <dgm:spPr/>
    </dgm:pt>
    <dgm:pt modelId="{1808AA69-B894-4485-836A-53E3EAD63A59}" type="pres">
      <dgm:prSet presAssocID="{81EF848D-2726-48D1-AF54-810237EB9B85}" presName="parentText" presStyleLbl="alignNode1" presStyleIdx="1" presStyleCnt="3">
        <dgm:presLayoutVars>
          <dgm:chMax val="1"/>
          <dgm:bulletEnabled val="1"/>
        </dgm:presLayoutVars>
      </dgm:prSet>
      <dgm:spPr/>
    </dgm:pt>
    <dgm:pt modelId="{6FC810D2-F8D3-4557-A8EB-7E4CE16C32A5}" type="pres">
      <dgm:prSet presAssocID="{81EF848D-2726-48D1-AF54-810237EB9B85}" presName="descendantText" presStyleLbl="alignAcc1" presStyleIdx="1" presStyleCnt="3">
        <dgm:presLayoutVars>
          <dgm:bulletEnabled val="1"/>
        </dgm:presLayoutVars>
      </dgm:prSet>
      <dgm:spPr/>
    </dgm:pt>
    <dgm:pt modelId="{21AF1168-7147-4052-935E-8E2EEF4AD7A0}" type="pres">
      <dgm:prSet presAssocID="{7AF37FCD-D2BD-4FAD-884C-58A0F3CE9C78}" presName="sp" presStyleCnt="0"/>
      <dgm:spPr/>
    </dgm:pt>
    <dgm:pt modelId="{B47BEA3F-E853-435F-A9E4-321E153BC54C}" type="pres">
      <dgm:prSet presAssocID="{A2AEBC8C-7E7E-4A41-BCC4-480466892E5D}" presName="composite" presStyleCnt="0"/>
      <dgm:spPr/>
    </dgm:pt>
    <dgm:pt modelId="{75627B35-1CFC-4A00-8E07-6013236EE3B6}" type="pres">
      <dgm:prSet presAssocID="{A2AEBC8C-7E7E-4A41-BCC4-480466892E5D}" presName="parentText" presStyleLbl="alignNode1" presStyleIdx="2" presStyleCnt="3">
        <dgm:presLayoutVars>
          <dgm:chMax val="1"/>
          <dgm:bulletEnabled val="1"/>
        </dgm:presLayoutVars>
      </dgm:prSet>
      <dgm:spPr/>
    </dgm:pt>
    <dgm:pt modelId="{4ADD6012-6EDF-4849-BCEA-A70D7B23C33E}" type="pres">
      <dgm:prSet presAssocID="{A2AEBC8C-7E7E-4A41-BCC4-480466892E5D}" presName="descendantText" presStyleLbl="alignAcc1" presStyleIdx="2" presStyleCnt="3" custLinFactNeighborX="4473" custLinFactNeighborY="923">
        <dgm:presLayoutVars>
          <dgm:bulletEnabled val="1"/>
        </dgm:presLayoutVars>
      </dgm:prSet>
      <dgm:spPr/>
    </dgm:pt>
  </dgm:ptLst>
  <dgm:cxnLst>
    <dgm:cxn modelId="{5AA32715-DDDA-48B6-801C-8BE85CAB6F85}" srcId="{81EF848D-2726-48D1-AF54-810237EB9B85}" destId="{EA9CFFCB-AE97-47D2-8785-3570B2D0FB4C}" srcOrd="0" destOrd="0" parTransId="{13F49E43-F2DD-472D-907C-5C47750BA325}" sibTransId="{F02ECA10-5108-461D-A398-798B450DA907}"/>
    <dgm:cxn modelId="{0D4E3122-DDB0-4949-83B2-6323C0F2F159}" type="presOf" srcId="{2D96008F-8544-41C0-8FCF-8D14C98AA036}" destId="{8272C39B-208C-42D0-988C-8D3D0F24854C}" srcOrd="0" destOrd="1" presId="urn:microsoft.com/office/officeart/2005/8/layout/chevron2"/>
    <dgm:cxn modelId="{AE04AD26-BDEB-4FAC-BD48-0A9DA493E737}" srcId="{DD0EA2CA-FC86-4D03-8BA6-6BC0221680CD}" destId="{A2AEBC8C-7E7E-4A41-BCC4-480466892E5D}" srcOrd="2" destOrd="0" parTransId="{2D6DEB75-0A05-46CE-AD22-4A8E52E95553}" sibTransId="{27305915-DD51-4D05-BC62-C930922D2DF9}"/>
    <dgm:cxn modelId="{9FE02D2C-5D60-4F37-917F-4C8C4C3F019B}" srcId="{A2AEBC8C-7E7E-4A41-BCC4-480466892E5D}" destId="{F26DDEC1-879F-4250-8D58-C775015FD7D7}" srcOrd="0" destOrd="0" parTransId="{04288FE2-DBA5-453F-AB28-CF9D2F5ED98B}" sibTransId="{B210664B-A36E-4DF6-84C3-0A5C13535A76}"/>
    <dgm:cxn modelId="{14AF7E39-C0F0-4297-9C3E-B047327D9354}" srcId="{81EF848D-2726-48D1-AF54-810237EB9B85}" destId="{7FFCA006-07DD-462B-A5AA-8261D36F4608}" srcOrd="1" destOrd="0" parTransId="{DF2F4686-69E5-4363-BDBC-1E2CD7DB2D4D}" sibTransId="{BDC2ED2D-CBD0-4D58-993B-B614A73FB637}"/>
    <dgm:cxn modelId="{CDF70D3C-B1D6-484D-96C4-B5C5A2301889}" type="presOf" srcId="{E6344CEC-670E-4F2F-996E-D215BE9C8E00}" destId="{8272C39B-208C-42D0-988C-8D3D0F24854C}" srcOrd="0" destOrd="0" presId="urn:microsoft.com/office/officeart/2005/8/layout/chevron2"/>
    <dgm:cxn modelId="{84833E4A-970B-4F36-96E3-5DAC99FEF0F4}" srcId="{A147C6BD-6FA5-4DF5-A3B1-DC398FF7BED4}" destId="{E6344CEC-670E-4F2F-996E-D215BE9C8E00}" srcOrd="0" destOrd="0" parTransId="{0EEC992B-D956-4386-AEFD-CABC167A0D3D}" sibTransId="{05BC141A-E6AA-4AA2-A938-F0907900EE5D}"/>
    <dgm:cxn modelId="{7A95AA5A-AEAD-48DF-8182-B89583E875EE}" srcId="{DD0EA2CA-FC86-4D03-8BA6-6BC0221680CD}" destId="{A147C6BD-6FA5-4DF5-A3B1-DC398FF7BED4}" srcOrd="0" destOrd="0" parTransId="{9060940F-5549-4271-AB61-0373030D0827}" sibTransId="{22DC1624-7892-4A00-8793-F6B729C3501F}"/>
    <dgm:cxn modelId="{F29D685D-8F3E-472C-8057-A20101A1D309}" type="presOf" srcId="{EA9CFFCB-AE97-47D2-8785-3570B2D0FB4C}" destId="{6FC810D2-F8D3-4557-A8EB-7E4CE16C32A5}" srcOrd="0" destOrd="0" presId="urn:microsoft.com/office/officeart/2005/8/layout/chevron2"/>
    <dgm:cxn modelId="{B3A7C061-8C20-4477-81A2-89E0AD9B3B8C}" srcId="{A147C6BD-6FA5-4DF5-A3B1-DC398FF7BED4}" destId="{2D96008F-8544-41C0-8FCF-8D14C98AA036}" srcOrd="1" destOrd="0" parTransId="{3F02CBB8-6186-4C3D-87D3-C3539AC96AD3}" sibTransId="{D816A9B1-1A1F-4C73-9A06-28C1B9D86CC4}"/>
    <dgm:cxn modelId="{43DD8465-1A7C-4014-BD2F-6EED3688BA94}" type="presOf" srcId="{81EF848D-2726-48D1-AF54-810237EB9B85}" destId="{1808AA69-B894-4485-836A-53E3EAD63A59}" srcOrd="0" destOrd="0" presId="urn:microsoft.com/office/officeart/2005/8/layout/chevron2"/>
    <dgm:cxn modelId="{2FB2827F-D73B-4858-97AE-C094142F7A13}" srcId="{DD0EA2CA-FC86-4D03-8BA6-6BC0221680CD}" destId="{81EF848D-2726-48D1-AF54-810237EB9B85}" srcOrd="1" destOrd="0" parTransId="{94456B11-5AFF-4FDB-BC0C-C0B290D1CEEF}" sibTransId="{7AF37FCD-D2BD-4FAD-884C-58A0F3CE9C78}"/>
    <dgm:cxn modelId="{E430C393-52E3-4A2F-9881-C1C0AFB47041}" type="presOf" srcId="{C938BAEB-9AD0-4CAC-BE02-5DD281C64A0E}" destId="{4ADD6012-6EDF-4849-BCEA-A70D7B23C33E}" srcOrd="0" destOrd="1" presId="urn:microsoft.com/office/officeart/2005/8/layout/chevron2"/>
    <dgm:cxn modelId="{CB85D0AA-5275-4D9E-8ABA-1A2BF723D8B9}" type="presOf" srcId="{F26DDEC1-879F-4250-8D58-C775015FD7D7}" destId="{4ADD6012-6EDF-4849-BCEA-A70D7B23C33E}" srcOrd="0" destOrd="0" presId="urn:microsoft.com/office/officeart/2005/8/layout/chevron2"/>
    <dgm:cxn modelId="{9BB47DB1-EC85-4C7C-B657-64117BF1778B}" srcId="{A2AEBC8C-7E7E-4A41-BCC4-480466892E5D}" destId="{C938BAEB-9AD0-4CAC-BE02-5DD281C64A0E}" srcOrd="1" destOrd="0" parTransId="{2AFD5082-8264-4179-82AD-B562339F6003}" sibTransId="{D84F9DB1-E26B-4725-AA46-8FC38A43A512}"/>
    <dgm:cxn modelId="{8BDF8FB8-B99C-4D5C-A8C5-82916AC9E604}" type="presOf" srcId="{7FFCA006-07DD-462B-A5AA-8261D36F4608}" destId="{6FC810D2-F8D3-4557-A8EB-7E4CE16C32A5}" srcOrd="0" destOrd="1" presId="urn:microsoft.com/office/officeart/2005/8/layout/chevron2"/>
    <dgm:cxn modelId="{60BFEBE2-DDAD-42FC-A6B9-0DD618F514B0}" type="presOf" srcId="{A2AEBC8C-7E7E-4A41-BCC4-480466892E5D}" destId="{75627B35-1CFC-4A00-8E07-6013236EE3B6}" srcOrd="0" destOrd="0" presId="urn:microsoft.com/office/officeart/2005/8/layout/chevron2"/>
    <dgm:cxn modelId="{E7264DE6-B952-41F4-9D6F-80A6D8097FF5}" type="presOf" srcId="{DD0EA2CA-FC86-4D03-8BA6-6BC0221680CD}" destId="{7D649EFB-20B0-416A-B087-64836D33DDA0}" srcOrd="0" destOrd="0" presId="urn:microsoft.com/office/officeart/2005/8/layout/chevron2"/>
    <dgm:cxn modelId="{D944C3F8-2854-42E2-A67C-5F9A56EC0871}" type="presOf" srcId="{A147C6BD-6FA5-4DF5-A3B1-DC398FF7BED4}" destId="{C9CD58BA-3C84-4723-884F-60CDC4B97586}" srcOrd="0" destOrd="0" presId="urn:microsoft.com/office/officeart/2005/8/layout/chevron2"/>
    <dgm:cxn modelId="{EC500A82-8370-4F17-8A2D-9D8CADAF8C8B}" type="presParOf" srcId="{7D649EFB-20B0-416A-B087-64836D33DDA0}" destId="{149B89DC-3626-4F26-9C7A-857E6AE4B535}" srcOrd="0" destOrd="0" presId="urn:microsoft.com/office/officeart/2005/8/layout/chevron2"/>
    <dgm:cxn modelId="{8E9120A3-E7FA-484A-86D3-AB0A28341BA0}" type="presParOf" srcId="{149B89DC-3626-4F26-9C7A-857E6AE4B535}" destId="{C9CD58BA-3C84-4723-884F-60CDC4B97586}" srcOrd="0" destOrd="0" presId="urn:microsoft.com/office/officeart/2005/8/layout/chevron2"/>
    <dgm:cxn modelId="{3E5DFFB9-1409-4A20-8EC2-5EE6DB591BBD}" type="presParOf" srcId="{149B89DC-3626-4F26-9C7A-857E6AE4B535}" destId="{8272C39B-208C-42D0-988C-8D3D0F24854C}" srcOrd="1" destOrd="0" presId="urn:microsoft.com/office/officeart/2005/8/layout/chevron2"/>
    <dgm:cxn modelId="{54A41118-E889-4201-86A3-EB18697614A4}" type="presParOf" srcId="{7D649EFB-20B0-416A-B087-64836D33DDA0}" destId="{7CF29AC5-627F-4C02-92D9-9EFAAC828EB5}" srcOrd="1" destOrd="0" presId="urn:microsoft.com/office/officeart/2005/8/layout/chevron2"/>
    <dgm:cxn modelId="{4CB21C2A-B96B-4ECD-B931-FF683019F3B9}" type="presParOf" srcId="{7D649EFB-20B0-416A-B087-64836D33DDA0}" destId="{E1DDDF6F-96F1-4CC2-8FA3-88EDB0013E94}" srcOrd="2" destOrd="0" presId="urn:microsoft.com/office/officeart/2005/8/layout/chevron2"/>
    <dgm:cxn modelId="{D42000F7-94E3-41A0-8846-3F65FE5CB536}" type="presParOf" srcId="{E1DDDF6F-96F1-4CC2-8FA3-88EDB0013E94}" destId="{1808AA69-B894-4485-836A-53E3EAD63A59}" srcOrd="0" destOrd="0" presId="urn:microsoft.com/office/officeart/2005/8/layout/chevron2"/>
    <dgm:cxn modelId="{D9058E3A-0199-4940-A221-0E456E187D5B}" type="presParOf" srcId="{E1DDDF6F-96F1-4CC2-8FA3-88EDB0013E94}" destId="{6FC810D2-F8D3-4557-A8EB-7E4CE16C32A5}" srcOrd="1" destOrd="0" presId="urn:microsoft.com/office/officeart/2005/8/layout/chevron2"/>
    <dgm:cxn modelId="{58A012D0-2E44-4142-A487-3E597C595EE3}" type="presParOf" srcId="{7D649EFB-20B0-416A-B087-64836D33DDA0}" destId="{21AF1168-7147-4052-935E-8E2EEF4AD7A0}" srcOrd="3" destOrd="0" presId="urn:microsoft.com/office/officeart/2005/8/layout/chevron2"/>
    <dgm:cxn modelId="{583D9594-2826-40EA-94CC-57543A668280}" type="presParOf" srcId="{7D649EFB-20B0-416A-B087-64836D33DDA0}" destId="{B47BEA3F-E853-435F-A9E4-321E153BC54C}" srcOrd="4" destOrd="0" presId="urn:microsoft.com/office/officeart/2005/8/layout/chevron2"/>
    <dgm:cxn modelId="{6594799C-5A64-4769-86B6-FDCC9AE4DD10}" type="presParOf" srcId="{B47BEA3F-E853-435F-A9E4-321E153BC54C}" destId="{75627B35-1CFC-4A00-8E07-6013236EE3B6}" srcOrd="0" destOrd="0" presId="urn:microsoft.com/office/officeart/2005/8/layout/chevron2"/>
    <dgm:cxn modelId="{03EF72A3-D6C6-4656-9D80-521F79E8440B}" type="presParOf" srcId="{B47BEA3F-E853-435F-A9E4-321E153BC54C}" destId="{4ADD6012-6EDF-4849-BCEA-A70D7B23C33E}" srcOrd="1" destOrd="0" presId="urn:microsoft.com/office/officeart/2005/8/layout/chevron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D58BA-3C84-4723-884F-60CDC4B97586}">
      <dsp:nvSpPr>
        <dsp:cNvPr id="0" name=""/>
        <dsp:cNvSpPr/>
      </dsp:nvSpPr>
      <dsp:spPr>
        <a:xfrm rot="5400000">
          <a:off x="-85166" y="85166"/>
          <a:ext cx="567775" cy="39744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t-BR" sz="900" kern="1200" dirty="0">
              <a:solidFill>
                <a:schemeClr val="bg1"/>
              </a:solidFill>
            </a:rPr>
            <a:t>1st</a:t>
          </a:r>
        </a:p>
      </dsp:txBody>
      <dsp:txXfrm rot="-5400000">
        <a:off x="1" y="198722"/>
        <a:ext cx="397443" cy="170332"/>
      </dsp:txXfrm>
    </dsp:sp>
    <dsp:sp modelId="{8272C39B-208C-42D0-988C-8D3D0F24854C}">
      <dsp:nvSpPr>
        <dsp:cNvPr id="0" name=""/>
        <dsp:cNvSpPr/>
      </dsp:nvSpPr>
      <dsp:spPr>
        <a:xfrm rot="5400000">
          <a:off x="1388968" y="-991505"/>
          <a:ext cx="369054" cy="235210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5715" rIns="5715" bIns="5715" numCol="1" spcCol="1270" anchor="ctr" anchorCtr="0">
          <a:noAutofit/>
        </a:bodyPr>
        <a:lstStyle/>
        <a:p>
          <a:pPr marL="57150" lvl="1" indent="-57150" algn="l" defTabSz="400050">
            <a:lnSpc>
              <a:spcPct val="90000"/>
            </a:lnSpc>
            <a:spcBef>
              <a:spcPct val="0"/>
            </a:spcBef>
            <a:spcAft>
              <a:spcPct val="15000"/>
            </a:spcAft>
            <a:buChar char="•"/>
          </a:pPr>
          <a:r>
            <a:rPr lang="en-US" sz="9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Transposition of the great vessels</a:t>
          </a:r>
          <a:endParaRPr lang="pt-BR" sz="900" kern="1200" dirty="0">
            <a:solidFill>
              <a:schemeClr val="tx1"/>
            </a:solidFill>
          </a:endParaRPr>
        </a:p>
        <a:p>
          <a:pPr marL="57150" lvl="1" indent="-57150" algn="l" defTabSz="400050">
            <a:lnSpc>
              <a:spcPct val="90000"/>
            </a:lnSpc>
            <a:spcBef>
              <a:spcPct val="0"/>
            </a:spcBef>
            <a:spcAft>
              <a:spcPct val="15000"/>
            </a:spcAft>
            <a:buChar char="•"/>
          </a:pPr>
          <a:r>
            <a:rPr lang="pt-BR" sz="900" kern="1200" dirty="0" err="1">
              <a:solidFill>
                <a:schemeClr val="tx1"/>
              </a:solidFill>
            </a:rPr>
            <a:t>Cardiac</a:t>
          </a:r>
          <a:r>
            <a:rPr lang="pt-BR" sz="900" kern="1200" dirty="0">
              <a:solidFill>
                <a:schemeClr val="tx1"/>
              </a:solidFill>
            </a:rPr>
            <a:t> </a:t>
          </a:r>
          <a:r>
            <a:rPr lang="pt-BR" sz="900" kern="1200" dirty="0" err="1">
              <a:solidFill>
                <a:schemeClr val="tx1"/>
              </a:solidFill>
            </a:rPr>
            <a:t>cirrhosis</a:t>
          </a:r>
          <a:endParaRPr lang="pt-BR" sz="900" kern="1200" dirty="0">
            <a:solidFill>
              <a:schemeClr val="tx1"/>
            </a:solidFill>
          </a:endParaRPr>
        </a:p>
      </dsp:txBody>
      <dsp:txXfrm rot="-5400000">
        <a:off x="397443" y="18036"/>
        <a:ext cx="2334089" cy="333022"/>
      </dsp:txXfrm>
    </dsp:sp>
    <dsp:sp modelId="{1808AA69-B894-4485-836A-53E3EAD63A59}">
      <dsp:nvSpPr>
        <dsp:cNvPr id="0" name=""/>
        <dsp:cNvSpPr/>
      </dsp:nvSpPr>
      <dsp:spPr>
        <a:xfrm rot="5400000">
          <a:off x="-85166" y="398200"/>
          <a:ext cx="567775" cy="39744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t-BR" sz="900" kern="1200" dirty="0">
              <a:solidFill>
                <a:schemeClr val="bg1"/>
              </a:solidFill>
            </a:rPr>
            <a:t>2nd</a:t>
          </a:r>
        </a:p>
      </dsp:txBody>
      <dsp:txXfrm rot="-5400000">
        <a:off x="1" y="511756"/>
        <a:ext cx="397443" cy="170332"/>
      </dsp:txXfrm>
    </dsp:sp>
    <dsp:sp modelId="{6FC810D2-F8D3-4557-A8EB-7E4CE16C32A5}">
      <dsp:nvSpPr>
        <dsp:cNvPr id="0" name=""/>
        <dsp:cNvSpPr/>
      </dsp:nvSpPr>
      <dsp:spPr>
        <a:xfrm rot="5400000">
          <a:off x="1388968" y="-678491"/>
          <a:ext cx="369054" cy="235210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5715" rIns="5715" bIns="5715" numCol="1" spcCol="1270" anchor="ctr" anchorCtr="0">
          <a:noAutofit/>
        </a:bodyPr>
        <a:lstStyle/>
        <a:p>
          <a:pPr marL="57150" lvl="1" indent="-57150" algn="l" defTabSz="400050">
            <a:lnSpc>
              <a:spcPct val="90000"/>
            </a:lnSpc>
            <a:spcBef>
              <a:spcPct val="0"/>
            </a:spcBef>
            <a:spcAft>
              <a:spcPct val="15000"/>
            </a:spcAft>
            <a:buChar char="•"/>
          </a:pPr>
          <a:r>
            <a:rPr lang="pt-BR" sz="900" kern="1200" dirty="0" err="1">
              <a:solidFill>
                <a:schemeClr val="tx1"/>
              </a:solidFill>
            </a:rPr>
            <a:t>Liver</a:t>
          </a:r>
          <a:r>
            <a:rPr lang="pt-BR" sz="900" kern="1200" dirty="0">
              <a:solidFill>
                <a:schemeClr val="tx1"/>
              </a:solidFill>
            </a:rPr>
            <a:t> </a:t>
          </a:r>
          <a:r>
            <a:rPr lang="pt-BR" sz="900" kern="1200" dirty="0" err="1">
              <a:solidFill>
                <a:schemeClr val="tx1"/>
              </a:solidFill>
            </a:rPr>
            <a:t>transplantation</a:t>
          </a:r>
          <a:endParaRPr lang="pt-BR" sz="900" kern="1200" dirty="0">
            <a:solidFill>
              <a:schemeClr val="tx1"/>
            </a:solidFill>
          </a:endParaRPr>
        </a:p>
        <a:p>
          <a:pPr marL="57150" lvl="1" indent="-57150" algn="l" defTabSz="400050">
            <a:lnSpc>
              <a:spcPct val="90000"/>
            </a:lnSpc>
            <a:spcBef>
              <a:spcPct val="0"/>
            </a:spcBef>
            <a:spcAft>
              <a:spcPct val="15000"/>
            </a:spcAft>
            <a:buChar char="•"/>
          </a:pPr>
          <a:r>
            <a:rPr lang="pt-BR" sz="900" kern="1200" dirty="0">
              <a:solidFill>
                <a:schemeClr val="tx1"/>
              </a:solidFill>
            </a:rPr>
            <a:t>Seve </a:t>
          </a:r>
          <a:r>
            <a:rPr lang="pt-BR" sz="900" kern="1200" dirty="0" err="1">
              <a:solidFill>
                <a:schemeClr val="tx1"/>
              </a:solidFill>
            </a:rPr>
            <a:t>thrombocytopenia</a:t>
          </a:r>
          <a:endParaRPr lang="pt-BR" sz="900" kern="1200" dirty="0">
            <a:solidFill>
              <a:schemeClr val="tx1"/>
            </a:solidFill>
          </a:endParaRPr>
        </a:p>
      </dsp:txBody>
      <dsp:txXfrm rot="-5400000">
        <a:off x="397443" y="331050"/>
        <a:ext cx="2334089" cy="333022"/>
      </dsp:txXfrm>
    </dsp:sp>
    <dsp:sp modelId="{75627B35-1CFC-4A00-8E07-6013236EE3B6}">
      <dsp:nvSpPr>
        <dsp:cNvPr id="0" name=""/>
        <dsp:cNvSpPr/>
      </dsp:nvSpPr>
      <dsp:spPr>
        <a:xfrm rot="5400000">
          <a:off x="-85166" y="711214"/>
          <a:ext cx="567775" cy="39744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pt-BR" sz="900" kern="1200" dirty="0">
              <a:solidFill>
                <a:schemeClr val="bg1"/>
              </a:solidFill>
            </a:rPr>
            <a:t>3rd</a:t>
          </a:r>
        </a:p>
      </dsp:txBody>
      <dsp:txXfrm rot="-5400000">
        <a:off x="1" y="824770"/>
        <a:ext cx="397443" cy="170332"/>
      </dsp:txXfrm>
    </dsp:sp>
    <dsp:sp modelId="{4ADD6012-6EDF-4849-BCEA-A70D7B23C33E}">
      <dsp:nvSpPr>
        <dsp:cNvPr id="0" name=""/>
        <dsp:cNvSpPr/>
      </dsp:nvSpPr>
      <dsp:spPr>
        <a:xfrm rot="5400000">
          <a:off x="1388968" y="-362070"/>
          <a:ext cx="369054" cy="235210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5715" rIns="5715" bIns="5715" numCol="1" spcCol="1270" anchor="ctr" anchorCtr="0">
          <a:noAutofit/>
        </a:bodyPr>
        <a:lstStyle/>
        <a:p>
          <a:pPr marL="57150" lvl="1" indent="-57150" algn="l" defTabSz="400050">
            <a:lnSpc>
              <a:spcPct val="90000"/>
            </a:lnSpc>
            <a:spcBef>
              <a:spcPct val="0"/>
            </a:spcBef>
            <a:spcAft>
              <a:spcPct val="15000"/>
            </a:spcAft>
            <a:buChar char="•"/>
          </a:pPr>
          <a:r>
            <a:rPr lang="pt-BR" sz="900" kern="1200" dirty="0" err="1">
              <a:solidFill>
                <a:schemeClr val="tx1"/>
              </a:solidFill>
            </a:rPr>
            <a:t>Hemorrhagic</a:t>
          </a:r>
          <a:r>
            <a:rPr lang="pt-BR" sz="900" kern="1200" dirty="0">
              <a:solidFill>
                <a:schemeClr val="tx1"/>
              </a:solidFill>
            </a:rPr>
            <a:t> </a:t>
          </a:r>
          <a:r>
            <a:rPr lang="pt-BR" sz="900" kern="1200" dirty="0" err="1">
              <a:solidFill>
                <a:schemeClr val="tx1"/>
              </a:solidFill>
            </a:rPr>
            <a:t>stroke</a:t>
          </a:r>
          <a:endParaRPr lang="pt-BR" sz="900" kern="1200" dirty="0">
            <a:solidFill>
              <a:schemeClr val="tx1"/>
            </a:solidFill>
          </a:endParaRPr>
        </a:p>
        <a:p>
          <a:pPr marL="57150" lvl="1" indent="-57150" algn="l" defTabSz="400050">
            <a:lnSpc>
              <a:spcPct val="90000"/>
            </a:lnSpc>
            <a:spcBef>
              <a:spcPct val="0"/>
            </a:spcBef>
            <a:spcAft>
              <a:spcPct val="15000"/>
            </a:spcAft>
            <a:buChar char="•"/>
          </a:pPr>
          <a:r>
            <a:rPr lang="pt-BR" sz="900" kern="1200" dirty="0" err="1">
              <a:solidFill>
                <a:schemeClr val="tx1"/>
              </a:solidFill>
            </a:rPr>
            <a:t>Decompressive</a:t>
          </a:r>
          <a:r>
            <a:rPr lang="pt-BR" sz="900" kern="1200" dirty="0">
              <a:solidFill>
                <a:schemeClr val="tx1"/>
              </a:solidFill>
            </a:rPr>
            <a:t> </a:t>
          </a:r>
          <a:r>
            <a:rPr lang="pt-BR" sz="900" kern="1200" dirty="0" err="1">
              <a:solidFill>
                <a:schemeClr val="tx1"/>
              </a:solidFill>
            </a:rPr>
            <a:t>craniectomy</a:t>
          </a:r>
          <a:endParaRPr lang="pt-BR" sz="900" kern="1200" dirty="0">
            <a:solidFill>
              <a:schemeClr val="tx1"/>
            </a:solidFill>
          </a:endParaRPr>
        </a:p>
      </dsp:txBody>
      <dsp:txXfrm rot="-5400000">
        <a:off x="397443" y="647471"/>
        <a:ext cx="2334089" cy="33302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4ECF8-BCD4-4740-8340-01522695EAD2}" type="datetimeFigureOut">
              <a:rPr lang="pt-BR" smtClean="0"/>
              <a:t>20/03/2024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221B58-B74A-4674-8D27-C45C6BBCB918}" type="slidenum">
              <a:rPr lang="pt-BR" smtClean="0"/>
              <a:t>‹#›</a:t>
            </a:fld>
            <a:endParaRPr lang="pt-BR"/>
          </a:p>
        </p:txBody>
      </p:sp>
    </p:spTree>
    <p:extLst>
      <p:ext uri="{BB962C8B-B14F-4D97-AF65-F5344CB8AC3E}">
        <p14:creationId xmlns:p14="http://schemas.microsoft.com/office/powerpoint/2010/main" val="2838722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53221B58-B74A-4674-8D27-C45C6BBCB918}" type="slidenum">
              <a:rPr lang="pt-BR" smtClean="0"/>
              <a:t>1</a:t>
            </a:fld>
            <a:endParaRPr lang="pt-BR"/>
          </a:p>
        </p:txBody>
      </p:sp>
    </p:spTree>
    <p:extLst>
      <p:ext uri="{BB962C8B-B14F-4D97-AF65-F5344CB8AC3E}">
        <p14:creationId xmlns:p14="http://schemas.microsoft.com/office/powerpoint/2010/main" val="855175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7819"/>
            <a:ext cx="7772400" cy="1102519"/>
          </a:xfrm>
        </p:spPr>
        <p:txBody>
          <a:bodyPr/>
          <a:lstStyle/>
          <a:p>
            <a:r>
              <a:rPr lang="pt-BR"/>
              <a:t>Clique para editar o título mestre</a:t>
            </a:r>
          </a:p>
        </p:txBody>
      </p:sp>
      <p:sp>
        <p:nvSpPr>
          <p:cNvPr id="3" name="Subtítu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167282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706886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154781"/>
            <a:ext cx="2057400" cy="329088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154781"/>
            <a:ext cx="6019800" cy="329088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281427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145721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5176"/>
            <a:ext cx="7772400" cy="1021556"/>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671846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D5B487A3-E452-47A3-A149-B2938B086B80}" type="datetimeFigureOut">
              <a:rPr lang="pt-BR" smtClean="0"/>
              <a:t>20/03/2024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52844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5979"/>
            <a:ext cx="8229600" cy="857250"/>
          </a:xfrm>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D5B487A3-E452-47A3-A149-B2938B086B80}" type="datetimeFigureOut">
              <a:rPr lang="pt-BR" smtClean="0"/>
              <a:t>20/03/2024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68379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D5B487A3-E452-47A3-A149-B2938B086B80}" type="datetimeFigureOut">
              <a:rPr lang="pt-BR" smtClean="0"/>
              <a:t>20/03/2024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240895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5B487A3-E452-47A3-A149-B2938B086B80}" type="datetimeFigureOut">
              <a:rPr lang="pt-BR" smtClean="0"/>
              <a:t>20/03/2024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11556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1" y="204787"/>
            <a:ext cx="3008313" cy="871538"/>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D5B487A3-E452-47A3-A149-B2938B086B80}" type="datetimeFigureOut">
              <a:rPr lang="pt-BR" smtClean="0"/>
              <a:t>20/03/2024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529110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0"/>
            <a:ext cx="5486400" cy="425054"/>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D5B487A3-E452-47A3-A149-B2938B086B80}" type="datetimeFigureOut">
              <a:rPr lang="pt-BR" smtClean="0"/>
              <a:t>20/03/2024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161998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B10358-AFA7-410E-84E1-52CD7031C021}" type="slidenum">
              <a:rPr lang="pt-BR" smtClean="0"/>
              <a:t>‹#›</a:t>
            </a:fld>
            <a:endParaRPr lang="pt-BR"/>
          </a:p>
        </p:txBody>
      </p:sp>
    </p:spTree>
    <p:extLst>
      <p:ext uri="{BB962C8B-B14F-4D97-AF65-F5344CB8AC3E}">
        <p14:creationId xmlns:p14="http://schemas.microsoft.com/office/powerpoint/2010/main" val="2766818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jpeg"/><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0" y="713106"/>
            <a:ext cx="9144000" cy="338554"/>
          </a:xfrm>
          <a:prstGeom prst="rect">
            <a:avLst/>
          </a:prstGeom>
          <a:solidFill>
            <a:srgbClr val="FFCC00">
              <a:alpha val="63700"/>
            </a:srgbClr>
          </a:solidFill>
        </p:spPr>
        <p:txBody>
          <a:bodyPr wrap="square" rtlCol="0">
            <a:spAutoFit/>
          </a:bodyPr>
          <a:lstStyle/>
          <a:p>
            <a:r>
              <a:rPr lang="pt-BR" sz="800" dirty="0">
                <a:effectLst/>
                <a:latin typeface="Arial" panose="020B0604020202020204" pitchFamily="34" charset="0"/>
                <a:cs typeface="Arial" panose="020B0604020202020204" pitchFamily="34" charset="0"/>
              </a:rPr>
              <a:t>Luiza Lino, Bianca Correa, Fernando Cançado, Suzana Teruya, Mariana Cabral, Octavio Dantas, Paula Albuquerque, Rafaela Machado, Gabriel Sousa, Vinícius Quintão, Ricardo Carlos</a:t>
            </a:r>
          </a:p>
          <a:p>
            <a:r>
              <a:rPr lang="pt-BR" sz="800" b="1" dirty="0">
                <a:latin typeface="Arial" panose="020B0604020202020204" pitchFamily="34" charset="0"/>
                <a:cs typeface="Arial" panose="020B0604020202020204" pitchFamily="34" charset="0"/>
              </a:rPr>
              <a:t>Instituto da Criança e do Adolescente, Hospital das Clínicas HCFMUSP, Faculdade de Medicina, Universidade de São Paulo, São Paulo, </a:t>
            </a:r>
            <a:r>
              <a:rPr lang="pt-BR" sz="800" b="1" dirty="0" err="1">
                <a:latin typeface="Arial" panose="020B0604020202020204" pitchFamily="34" charset="0"/>
                <a:cs typeface="Arial" panose="020B0604020202020204" pitchFamily="34" charset="0"/>
              </a:rPr>
              <a:t>Brazil</a:t>
            </a:r>
            <a:r>
              <a:rPr lang="pt-BR" sz="800" b="1" dirty="0">
                <a:latin typeface="Arial" panose="020B0604020202020204" pitchFamily="34" charset="0"/>
                <a:cs typeface="Arial" panose="020B0604020202020204" pitchFamily="34" charset="0"/>
              </a:rPr>
              <a:t>.</a:t>
            </a:r>
            <a:endParaRPr lang="pt-BR" sz="800" b="1" dirty="0">
              <a:effectLst/>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5FBB24A-B484-FE37-8D25-4F422E5E43C5}"/>
              </a:ext>
            </a:extLst>
          </p:cNvPr>
          <p:cNvSpPr txBox="1"/>
          <p:nvPr/>
        </p:nvSpPr>
        <p:spPr>
          <a:xfrm>
            <a:off x="5741415" y="3494686"/>
            <a:ext cx="3358581" cy="1341009"/>
          </a:xfrm>
          <a:prstGeom prst="rect">
            <a:avLst/>
          </a:prstGeom>
          <a:noFill/>
          <a:ln w="19050">
            <a:solidFill>
              <a:schemeClr val="tx2"/>
            </a:solidFill>
          </a:ln>
        </p:spPr>
        <p:txBody>
          <a:bodyPr wrap="square" lIns="90000" tIns="46800" rIns="90000" bIns="46800" rtlCol="0" anchor="ctr" anchorCtr="1">
            <a:spAutoFit/>
          </a:bodyPr>
          <a:lstStyle/>
          <a:p>
            <a:pPr algn="just"/>
            <a:r>
              <a:rPr lang="en-US" sz="900" b="1" dirty="0">
                <a:solidFill>
                  <a:srgbClr val="212121"/>
                </a:solidFill>
                <a:effectLst/>
                <a:latin typeface="Calibri" panose="020F0502020204030204" pitchFamily="34" charset="0"/>
                <a:ea typeface="Arial" panose="020B0604020202020204" pitchFamily="34" charset="0"/>
                <a:cs typeface="Calibri" panose="020F0502020204030204" pitchFamily="34" charset="0"/>
              </a:rPr>
              <a:t>Conclusion: </a:t>
            </a:r>
            <a:r>
              <a:rPr lang="en-US" sz="900" b="0" i="0" dirty="0" err="1">
                <a:solidFill>
                  <a:srgbClr val="0D0D0D"/>
                </a:solidFill>
                <a:effectLst/>
                <a:latin typeface="Söhne"/>
              </a:rPr>
              <a:t>Arboleda-Tham</a:t>
            </a:r>
            <a:r>
              <a:rPr lang="en-US" sz="900" b="0" i="0" dirty="0">
                <a:solidFill>
                  <a:srgbClr val="0D0D0D"/>
                </a:solidFill>
                <a:effectLst/>
                <a:latin typeface="Söhne"/>
              </a:rPr>
              <a:t> Syndrome (ARTHS) presents unique challenges for pediatric anesthesiologists, particularly concerning craniofacial abnormalities and airway management. Given the likelihood of a difficult airway, we utilized a video laryngoscope for the initial intubation attempt to minimize complications. Additionally, prioritizing measures for prompt return to spontaneous ventilation post-</a:t>
            </a:r>
            <a:r>
              <a:rPr lang="en-US" sz="900" b="0" i="0" dirty="0" err="1">
                <a:solidFill>
                  <a:srgbClr val="0D0D0D"/>
                </a:solidFill>
                <a:effectLst/>
                <a:latin typeface="Söhne"/>
              </a:rPr>
              <a:t>extubation</a:t>
            </a:r>
            <a:r>
              <a:rPr lang="en-US" sz="900" b="0" i="0" dirty="0">
                <a:solidFill>
                  <a:srgbClr val="0D0D0D"/>
                </a:solidFill>
                <a:effectLst/>
                <a:latin typeface="Söhne"/>
              </a:rPr>
              <a:t> is crucial. We opted for an opioid-sparing approach with multimodal intravenous analgesia and abdominal wall blocks to manage pain effectively.</a:t>
            </a:r>
            <a:endParaRPr lang="pt-BR" sz="900" dirty="0">
              <a:effectLst/>
              <a:latin typeface="Calibri" panose="020F0502020204030204" pitchFamily="34" charset="0"/>
              <a:ea typeface="Arial" panose="020B0604020202020204" pitchFamily="34" charset="0"/>
              <a:cs typeface="Calibri" panose="020F0502020204030204" pitchFamily="34" charset="0"/>
            </a:endParaRPr>
          </a:p>
        </p:txBody>
      </p:sp>
      <p:sp>
        <p:nvSpPr>
          <p:cNvPr id="15" name="Rectangle 14">
            <a:extLst>
              <a:ext uri="{FF2B5EF4-FFF2-40B4-BE49-F238E27FC236}">
                <a16:creationId xmlns:a16="http://schemas.microsoft.com/office/drawing/2014/main" id="{990FBC85-3E3E-251A-DF9B-16809FD00AF5}"/>
              </a:ext>
            </a:extLst>
          </p:cNvPr>
          <p:cNvSpPr/>
          <p:nvPr/>
        </p:nvSpPr>
        <p:spPr>
          <a:xfrm>
            <a:off x="0" y="1906"/>
            <a:ext cx="7776783" cy="711200"/>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ítulo 1"/>
          <p:cNvSpPr>
            <a:spLocks noGrp="1"/>
          </p:cNvSpPr>
          <p:nvPr>
            <p:ph type="ctrTitle"/>
          </p:nvPr>
        </p:nvSpPr>
        <p:spPr>
          <a:xfrm>
            <a:off x="186197" y="10304"/>
            <a:ext cx="7404389" cy="666939"/>
          </a:xfrm>
        </p:spPr>
        <p:txBody>
          <a:bodyPr>
            <a:noAutofit/>
          </a:bodyPr>
          <a:lstStyle/>
          <a:p>
            <a:r>
              <a:rPr lang="en-US" sz="1600" b="1" dirty="0">
                <a:solidFill>
                  <a:schemeClr val="tx1"/>
                </a:solidFill>
                <a:latin typeface="Arial" panose="020B0604020202020204" pitchFamily="34" charset="0"/>
                <a:cs typeface="Arial" panose="020B0604020202020204" pitchFamily="34" charset="0"/>
              </a:rPr>
              <a:t>Perioperative Management for Several </a:t>
            </a:r>
            <a:r>
              <a:rPr lang="en-US" sz="1600" b="1" dirty="0">
                <a:latin typeface="Arial" panose="020B0604020202020204" pitchFamily="34" charset="0"/>
                <a:cs typeface="Arial" panose="020B0604020202020204" pitchFamily="34" charset="0"/>
              </a:rPr>
              <a:t>M</a:t>
            </a:r>
            <a:r>
              <a:rPr lang="en-US" sz="1600" b="1" dirty="0">
                <a:solidFill>
                  <a:schemeClr val="tx1"/>
                </a:solidFill>
                <a:latin typeface="Arial" panose="020B0604020202020204" pitchFamily="34" charset="0"/>
                <a:cs typeface="Arial" panose="020B0604020202020204" pitchFamily="34" charset="0"/>
              </a:rPr>
              <a:t>ajor </a:t>
            </a:r>
            <a:r>
              <a:rPr lang="en-US" sz="1600" b="1" dirty="0">
                <a:latin typeface="Arial" panose="020B0604020202020204" pitchFamily="34" charset="0"/>
                <a:cs typeface="Arial" panose="020B0604020202020204" pitchFamily="34" charset="0"/>
              </a:rPr>
              <a:t>P</a:t>
            </a:r>
            <a:r>
              <a:rPr lang="en-US" sz="1600" b="1" dirty="0">
                <a:solidFill>
                  <a:schemeClr val="tx1"/>
                </a:solidFill>
                <a:latin typeface="Arial" panose="020B0604020202020204" pitchFamily="34" charset="0"/>
                <a:cs typeface="Arial" panose="020B0604020202020204" pitchFamily="34" charset="0"/>
              </a:rPr>
              <a:t>rocedures in a Child with a New Orphan Disease: the </a:t>
            </a:r>
            <a:r>
              <a:rPr lang="en-US" sz="1600" b="1" dirty="0" err="1">
                <a:solidFill>
                  <a:schemeClr val="tx1"/>
                </a:solidFill>
                <a:latin typeface="Arial" panose="020B0604020202020204" pitchFamily="34" charset="0"/>
                <a:cs typeface="Arial" panose="020B0604020202020204" pitchFamily="34" charset="0"/>
              </a:rPr>
              <a:t>Arboleda-Tham</a:t>
            </a:r>
            <a:r>
              <a:rPr lang="en-US" sz="1600" b="1" dirty="0">
                <a:solidFill>
                  <a:schemeClr val="tx1"/>
                </a:solidFill>
                <a:latin typeface="Arial" panose="020B0604020202020204" pitchFamily="34" charset="0"/>
                <a:cs typeface="Arial" panose="020B0604020202020204" pitchFamily="34" charset="0"/>
              </a:rPr>
              <a:t> Syndrome</a:t>
            </a:r>
            <a:r>
              <a:rPr lang="pt-BR" sz="1600" b="1" dirty="0">
                <a:solidFill>
                  <a:schemeClr val="tx1"/>
                </a:solidFill>
                <a:latin typeface="Arial" panose="020B0604020202020204" pitchFamily="34" charset="0"/>
                <a:cs typeface="Arial" panose="020B0604020202020204" pitchFamily="34" charset="0"/>
              </a:rPr>
              <a:t> </a:t>
            </a:r>
            <a:endParaRPr lang="pt-BR" sz="1600" dirty="0">
              <a:latin typeface="Arial" panose="020B0604020202020204" pitchFamily="34" charset="0"/>
              <a:cs typeface="Arial" panose="020B0604020202020204" pitchFamily="34" charset="0"/>
            </a:endParaRPr>
          </a:p>
        </p:txBody>
      </p:sp>
      <p:pic>
        <p:nvPicPr>
          <p:cNvPr id="19" name="Picture 18" descr="A blue background with yellow and blue text&#10;&#10;Description automatically generated">
            <a:extLst>
              <a:ext uri="{FF2B5EF4-FFF2-40B4-BE49-F238E27FC236}">
                <a16:creationId xmlns:a16="http://schemas.microsoft.com/office/drawing/2014/main" id="{6C86EB51-2E74-7F15-A467-DD176B14D8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8450" t="19201" r="8400" b="19200"/>
          <a:stretch/>
        </p:blipFill>
        <p:spPr>
          <a:xfrm>
            <a:off x="7776783" y="-3487"/>
            <a:ext cx="1367217" cy="716593"/>
          </a:xfrm>
          <a:prstGeom prst="rect">
            <a:avLst/>
          </a:prstGeom>
        </p:spPr>
      </p:pic>
      <p:sp>
        <p:nvSpPr>
          <p:cNvPr id="21" name="TextBox 20">
            <a:extLst>
              <a:ext uri="{FF2B5EF4-FFF2-40B4-BE49-F238E27FC236}">
                <a16:creationId xmlns:a16="http://schemas.microsoft.com/office/drawing/2014/main" id="{5C5A58F8-46DC-E1AE-16AE-5D0D97E81EE6}"/>
              </a:ext>
            </a:extLst>
          </p:cNvPr>
          <p:cNvSpPr txBox="1"/>
          <p:nvPr/>
        </p:nvSpPr>
        <p:spPr>
          <a:xfrm>
            <a:off x="32969" y="1096258"/>
            <a:ext cx="9067027" cy="507831"/>
          </a:xfrm>
          <a:prstGeom prst="rect">
            <a:avLst/>
          </a:prstGeom>
          <a:noFill/>
          <a:ln w="19050">
            <a:solidFill>
              <a:schemeClr val="tx2"/>
            </a:solidFill>
          </a:ln>
        </p:spPr>
        <p:txBody>
          <a:bodyPr wrap="square" rtlCol="0">
            <a:spAutoFit/>
          </a:bodyPr>
          <a:lstStyle/>
          <a:p>
            <a:pPr algn="just">
              <a:spcAft>
                <a:spcPts val="3000"/>
              </a:spcAft>
            </a:pPr>
            <a:r>
              <a:rPr lang="en-US" sz="900" b="1"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Introduction: </a:t>
            </a:r>
            <a:r>
              <a:rPr lang="en-US" sz="900" b="0"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The </a:t>
            </a:r>
            <a:r>
              <a:rPr lang="en-US" sz="900" b="0" dirty="0" err="1">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Arboleda-Tham</a:t>
            </a:r>
            <a:r>
              <a:rPr lang="en-US" sz="900" b="0"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 Syndrome (ARTHS), also known as </a:t>
            </a:r>
            <a:r>
              <a:rPr lang="en-US" sz="9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Autosomal Dominant Intellectual Disability-craniofacial Anomalies-cardiac Defects Syndrome,</a:t>
            </a:r>
            <a:r>
              <a:rPr lang="en-US" sz="900" b="0"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 is a rare autosomal dominant disease first described in 2015. This genetic condition is caused by a heterozygous mutation in the </a:t>
            </a:r>
            <a:r>
              <a:rPr lang="en-US" sz="900" b="0" i="1"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KAT6A </a:t>
            </a:r>
            <a:r>
              <a:rPr lang="en-US" sz="900" b="0"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gene and is characterized by </a:t>
            </a:r>
            <a:r>
              <a:rPr lang="en-US" sz="900" b="0" dirty="0" err="1">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neuropsychomotor</a:t>
            </a:r>
            <a:r>
              <a:rPr lang="en-US" sz="900" b="0"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 development delay, microcephaly, cardiac alterations, and gastrointestinal complications. The ARTHS is also associated with craniofacial abnormalities, which may cause a difficult airway approach. </a:t>
            </a:r>
          </a:p>
        </p:txBody>
      </p:sp>
      <p:sp>
        <p:nvSpPr>
          <p:cNvPr id="6" name="CaixaDeTexto 5">
            <a:extLst>
              <a:ext uri="{FF2B5EF4-FFF2-40B4-BE49-F238E27FC236}">
                <a16:creationId xmlns:a16="http://schemas.microsoft.com/office/drawing/2014/main" id="{8961169D-159B-9083-75D0-6A1E50434E1D}"/>
              </a:ext>
            </a:extLst>
          </p:cNvPr>
          <p:cNvSpPr txBox="1"/>
          <p:nvPr/>
        </p:nvSpPr>
        <p:spPr>
          <a:xfrm>
            <a:off x="32969" y="2951923"/>
            <a:ext cx="3455141" cy="2169825"/>
          </a:xfrm>
          <a:prstGeom prst="rect">
            <a:avLst/>
          </a:prstGeom>
          <a:noFill/>
          <a:ln w="19050">
            <a:solidFill>
              <a:schemeClr val="tx2"/>
            </a:solidFill>
          </a:ln>
        </p:spPr>
        <p:txBody>
          <a:bodyPr wrap="square" rtlCol="0">
            <a:spAutoFit/>
          </a:bodyPr>
          <a:lstStyle/>
          <a:p>
            <a:pPr algn="just"/>
            <a:r>
              <a:rPr lang="en-US" sz="9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Case Report: </a:t>
            </a:r>
            <a:r>
              <a:rPr lang="en-US" sz="9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A 3-year-old boy weighing 17 kg was diagnosed via exome sequencing with heterozygosity in the </a:t>
            </a:r>
            <a:r>
              <a:rPr lang="en-US" sz="900" i="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KAT6A</a:t>
            </a:r>
            <a:r>
              <a:rPr lang="en-US" sz="9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gene (Figure 1). Clinical manifestations included microcephaly, long face, mandibular prognathism, midface retrusion, neurodevelopmental delay, and a history of corrected transposition of the great vessels. Following congenital cardiopathy correction surgery, he developed severe cardiac cirrhosis (congestive hepatopathy) necessitating liver transplantation. During the early postoperative period after liver transplantation, he experienced thrombocytopenia followed by a hemorrhagic stroke, leading to the need for a decompressive craniotomy (Figure 2). Subsequently, he exhibited worsening neurodevelopmental delay and swallowing difficulties, prompting the recommendation for a gastrostomy. Previous anesthesia procedures were complicated by difficult airway management, but no other complications were reported.</a:t>
            </a:r>
          </a:p>
        </p:txBody>
      </p:sp>
      <p:pic>
        <p:nvPicPr>
          <p:cNvPr id="1026" name="Picture 2">
            <a:extLst>
              <a:ext uri="{FF2B5EF4-FFF2-40B4-BE49-F238E27FC236}">
                <a16:creationId xmlns:a16="http://schemas.microsoft.com/office/drawing/2014/main" id="{5C7AED36-8252-0A50-8A60-1934AEC90C7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004" y="1648687"/>
            <a:ext cx="2554191" cy="1150232"/>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145AC5E8-3D41-7C24-0C81-7514F8F6B9D0}"/>
              </a:ext>
            </a:extLst>
          </p:cNvPr>
          <p:cNvSpPr txBox="1"/>
          <p:nvPr/>
        </p:nvSpPr>
        <p:spPr>
          <a:xfrm>
            <a:off x="3523642" y="2951923"/>
            <a:ext cx="2166537" cy="2169825"/>
          </a:xfrm>
          <a:prstGeom prst="rect">
            <a:avLst/>
          </a:prstGeom>
          <a:noFill/>
          <a:ln w="19050">
            <a:solidFill>
              <a:schemeClr val="tx2"/>
            </a:solidFill>
          </a:ln>
        </p:spPr>
        <p:txBody>
          <a:bodyPr wrap="square" rtlCol="0" anchor="ctr" anchorCtr="1">
            <a:spAutoFit/>
          </a:bodyPr>
          <a:lstStyle/>
          <a:p>
            <a:pPr algn="just"/>
            <a:r>
              <a:rPr lang="pt-BR" sz="900" b="1" i="0" dirty="0">
                <a:solidFill>
                  <a:srgbClr val="0D0D0D"/>
                </a:solidFill>
                <a:effectLst/>
              </a:rPr>
              <a:t>Case Report (</a:t>
            </a:r>
            <a:r>
              <a:rPr lang="pt-BR" sz="900" b="1" i="1" dirty="0" err="1">
                <a:solidFill>
                  <a:srgbClr val="0D0D0D"/>
                </a:solidFill>
                <a:effectLst/>
              </a:rPr>
              <a:t>continuing</a:t>
            </a:r>
            <a:r>
              <a:rPr lang="pt-BR" sz="900" b="1" i="0" dirty="0">
                <a:solidFill>
                  <a:srgbClr val="0D0D0D"/>
                </a:solidFill>
                <a:effectLst/>
              </a:rPr>
              <a:t>): </a:t>
            </a:r>
            <a:r>
              <a:rPr lang="pt-BR" sz="900" b="0" i="0" dirty="0">
                <a:solidFill>
                  <a:srgbClr val="0D0D0D"/>
                </a:solidFill>
                <a:effectLst/>
              </a:rPr>
              <a:t>The </a:t>
            </a:r>
            <a:r>
              <a:rPr lang="pt-BR" sz="900" b="0" i="0" dirty="0" err="1">
                <a:solidFill>
                  <a:srgbClr val="0D0D0D"/>
                </a:solidFill>
                <a:effectLst/>
              </a:rPr>
              <a:t>patient</a:t>
            </a:r>
            <a:r>
              <a:rPr lang="pt-BR" sz="900" b="0" i="0" dirty="0">
                <a:solidFill>
                  <a:srgbClr val="0D0D0D"/>
                </a:solidFill>
                <a:effectLst/>
              </a:rPr>
              <a:t> </a:t>
            </a:r>
            <a:r>
              <a:rPr lang="pt-BR" sz="900" b="0" i="0" dirty="0" err="1">
                <a:solidFill>
                  <a:srgbClr val="0D0D0D"/>
                </a:solidFill>
                <a:effectLst/>
              </a:rPr>
              <a:t>underwent</a:t>
            </a:r>
            <a:r>
              <a:rPr lang="pt-BR" sz="900" b="0" i="0" dirty="0">
                <a:solidFill>
                  <a:srgbClr val="0D0D0D"/>
                </a:solidFill>
                <a:effectLst/>
              </a:rPr>
              <a:t> </a:t>
            </a:r>
            <a:r>
              <a:rPr lang="pt-BR" sz="900" b="0" i="0" dirty="0" err="1">
                <a:solidFill>
                  <a:srgbClr val="0D0D0D"/>
                </a:solidFill>
                <a:effectLst/>
              </a:rPr>
              <a:t>gastrostomy</a:t>
            </a:r>
            <a:r>
              <a:rPr lang="pt-BR" sz="900" b="0" i="0" dirty="0">
                <a:solidFill>
                  <a:srgbClr val="0D0D0D"/>
                </a:solidFill>
                <a:effectLst/>
              </a:rPr>
              <a:t> via open </a:t>
            </a:r>
            <a:r>
              <a:rPr lang="pt-BR" sz="900" b="0" i="0" dirty="0" err="1">
                <a:solidFill>
                  <a:srgbClr val="0D0D0D"/>
                </a:solidFill>
                <a:effectLst/>
              </a:rPr>
              <a:t>laparotomy</a:t>
            </a:r>
            <a:r>
              <a:rPr lang="pt-BR" sz="900" b="0" i="0" dirty="0">
                <a:solidFill>
                  <a:srgbClr val="0D0D0D"/>
                </a:solidFill>
                <a:effectLst/>
              </a:rPr>
              <a:t> </a:t>
            </a:r>
            <a:r>
              <a:rPr lang="pt-BR" sz="900" b="0" i="0" dirty="0" err="1">
                <a:solidFill>
                  <a:srgbClr val="0D0D0D"/>
                </a:solidFill>
                <a:effectLst/>
              </a:rPr>
              <a:t>under</a:t>
            </a:r>
            <a:r>
              <a:rPr lang="pt-BR" sz="900" b="0" i="0" dirty="0">
                <a:solidFill>
                  <a:srgbClr val="0D0D0D"/>
                </a:solidFill>
                <a:effectLst/>
              </a:rPr>
              <a:t> general </a:t>
            </a:r>
            <a:r>
              <a:rPr lang="pt-BR" sz="900" b="0" i="0" dirty="0" err="1">
                <a:solidFill>
                  <a:srgbClr val="0D0D0D"/>
                </a:solidFill>
                <a:effectLst/>
              </a:rPr>
              <a:t>anesthesia</a:t>
            </a:r>
            <a:r>
              <a:rPr lang="pt-BR" sz="900" b="0" i="0" dirty="0">
                <a:solidFill>
                  <a:srgbClr val="0D0D0D"/>
                </a:solidFill>
                <a:effectLst/>
              </a:rPr>
              <a:t>. </a:t>
            </a:r>
            <a:r>
              <a:rPr lang="pt-BR" sz="900" b="0" i="0" dirty="0" err="1">
                <a:solidFill>
                  <a:srgbClr val="0D0D0D"/>
                </a:solidFill>
                <a:effectLst/>
              </a:rPr>
              <a:t>After</a:t>
            </a:r>
            <a:r>
              <a:rPr lang="pt-BR" sz="900" b="0" i="0" dirty="0">
                <a:solidFill>
                  <a:srgbClr val="0D0D0D"/>
                </a:solidFill>
                <a:effectLst/>
              </a:rPr>
              <a:t> standard </a:t>
            </a:r>
            <a:r>
              <a:rPr lang="pt-BR" sz="900" b="0" i="0" dirty="0" err="1">
                <a:solidFill>
                  <a:srgbClr val="0D0D0D"/>
                </a:solidFill>
                <a:effectLst/>
              </a:rPr>
              <a:t>monitoring</a:t>
            </a:r>
            <a:r>
              <a:rPr lang="pt-BR" sz="900" b="0" i="0" dirty="0">
                <a:solidFill>
                  <a:srgbClr val="0D0D0D"/>
                </a:solidFill>
                <a:effectLst/>
              </a:rPr>
              <a:t>, </a:t>
            </a:r>
            <a:r>
              <a:rPr lang="pt-BR" sz="900" b="0" i="0" dirty="0" err="1">
                <a:solidFill>
                  <a:srgbClr val="0D0D0D"/>
                </a:solidFill>
                <a:effectLst/>
              </a:rPr>
              <a:t>modified</a:t>
            </a:r>
            <a:r>
              <a:rPr lang="pt-BR" sz="900" b="0" i="0" dirty="0">
                <a:solidFill>
                  <a:srgbClr val="0D0D0D"/>
                </a:solidFill>
                <a:effectLst/>
              </a:rPr>
              <a:t> </a:t>
            </a:r>
            <a:r>
              <a:rPr lang="pt-BR" sz="900" b="0" i="0" dirty="0" err="1">
                <a:solidFill>
                  <a:srgbClr val="0D0D0D"/>
                </a:solidFill>
                <a:effectLst/>
              </a:rPr>
              <a:t>rapid</a:t>
            </a:r>
            <a:r>
              <a:rPr lang="pt-BR" sz="900" b="0" i="0" dirty="0">
                <a:solidFill>
                  <a:srgbClr val="0D0D0D"/>
                </a:solidFill>
                <a:effectLst/>
              </a:rPr>
              <a:t> </a:t>
            </a:r>
            <a:r>
              <a:rPr lang="pt-BR" sz="900" b="0" i="0" dirty="0" err="1">
                <a:solidFill>
                  <a:srgbClr val="0D0D0D"/>
                </a:solidFill>
                <a:effectLst/>
              </a:rPr>
              <a:t>sequence</a:t>
            </a:r>
            <a:r>
              <a:rPr lang="pt-BR" sz="900" b="0" i="0" dirty="0">
                <a:solidFill>
                  <a:srgbClr val="0D0D0D"/>
                </a:solidFill>
                <a:effectLst/>
              </a:rPr>
              <a:t> </a:t>
            </a:r>
            <a:r>
              <a:rPr lang="pt-BR" sz="900" b="0" i="0" dirty="0" err="1">
                <a:solidFill>
                  <a:srgbClr val="0D0D0D"/>
                </a:solidFill>
                <a:effectLst/>
              </a:rPr>
              <a:t>induction</a:t>
            </a:r>
            <a:r>
              <a:rPr lang="pt-BR" sz="900" b="0" i="0" dirty="0">
                <a:solidFill>
                  <a:srgbClr val="0D0D0D"/>
                </a:solidFill>
                <a:effectLst/>
              </a:rPr>
              <a:t> </a:t>
            </a:r>
            <a:r>
              <a:rPr lang="pt-BR" sz="900" b="0" i="0" dirty="0" err="1">
                <a:solidFill>
                  <a:srgbClr val="0D0D0D"/>
                </a:solidFill>
                <a:effectLst/>
              </a:rPr>
              <a:t>was</a:t>
            </a:r>
            <a:r>
              <a:rPr lang="pt-BR" sz="900" b="0" i="0" dirty="0">
                <a:solidFill>
                  <a:srgbClr val="0D0D0D"/>
                </a:solidFill>
                <a:effectLst/>
              </a:rPr>
              <a:t> </a:t>
            </a:r>
            <a:r>
              <a:rPr lang="pt-BR" sz="900" b="0" i="0" dirty="0" err="1">
                <a:solidFill>
                  <a:srgbClr val="0D0D0D"/>
                </a:solidFill>
                <a:effectLst/>
              </a:rPr>
              <a:t>performed</a:t>
            </a:r>
            <a:r>
              <a:rPr lang="pt-BR" sz="900" b="0" i="0" dirty="0">
                <a:solidFill>
                  <a:srgbClr val="0D0D0D"/>
                </a:solidFill>
                <a:effectLst/>
              </a:rPr>
              <a:t>, </a:t>
            </a:r>
            <a:r>
              <a:rPr lang="pt-BR" sz="900" b="0" i="0" dirty="0" err="1">
                <a:solidFill>
                  <a:srgbClr val="0D0D0D"/>
                </a:solidFill>
                <a:effectLst/>
              </a:rPr>
              <a:t>followed</a:t>
            </a:r>
            <a:r>
              <a:rPr lang="pt-BR" sz="900" b="0" i="0" dirty="0">
                <a:solidFill>
                  <a:srgbClr val="0D0D0D"/>
                </a:solidFill>
                <a:effectLst/>
              </a:rPr>
              <a:t> </a:t>
            </a:r>
            <a:r>
              <a:rPr lang="pt-BR" sz="900" b="0" i="0" dirty="0" err="1">
                <a:solidFill>
                  <a:srgbClr val="0D0D0D"/>
                </a:solidFill>
                <a:effectLst/>
              </a:rPr>
              <a:t>by</a:t>
            </a:r>
            <a:r>
              <a:rPr lang="pt-BR" sz="900" b="0" i="0" dirty="0">
                <a:solidFill>
                  <a:srgbClr val="0D0D0D"/>
                </a:solidFill>
                <a:effectLst/>
              </a:rPr>
              <a:t> </a:t>
            </a:r>
            <a:r>
              <a:rPr lang="pt-BR" sz="900" b="0" i="0" dirty="0" err="1">
                <a:solidFill>
                  <a:srgbClr val="0D0D0D"/>
                </a:solidFill>
                <a:effectLst/>
              </a:rPr>
              <a:t>successful</a:t>
            </a:r>
            <a:r>
              <a:rPr lang="pt-BR" sz="900" b="0" i="0" dirty="0">
                <a:solidFill>
                  <a:srgbClr val="0D0D0D"/>
                </a:solidFill>
                <a:effectLst/>
              </a:rPr>
              <a:t> </a:t>
            </a:r>
            <a:r>
              <a:rPr lang="pt-BR" sz="900" b="0" i="0" dirty="0" err="1">
                <a:solidFill>
                  <a:srgbClr val="0D0D0D"/>
                </a:solidFill>
                <a:effectLst/>
              </a:rPr>
              <a:t>endotracheal</a:t>
            </a:r>
            <a:r>
              <a:rPr lang="pt-BR" sz="900" b="0" i="0" dirty="0">
                <a:solidFill>
                  <a:srgbClr val="0D0D0D"/>
                </a:solidFill>
                <a:effectLst/>
              </a:rPr>
              <a:t> </a:t>
            </a:r>
            <a:r>
              <a:rPr lang="pt-BR" sz="900" b="0" i="0" dirty="0" err="1">
                <a:solidFill>
                  <a:srgbClr val="0D0D0D"/>
                </a:solidFill>
                <a:effectLst/>
              </a:rPr>
              <a:t>intubation</a:t>
            </a:r>
            <a:r>
              <a:rPr lang="pt-BR" sz="900" b="0" i="0" dirty="0">
                <a:solidFill>
                  <a:srgbClr val="0D0D0D"/>
                </a:solidFill>
                <a:effectLst/>
              </a:rPr>
              <a:t> </a:t>
            </a:r>
            <a:r>
              <a:rPr lang="pt-BR" sz="900" b="0" i="0" dirty="0" err="1">
                <a:solidFill>
                  <a:srgbClr val="0D0D0D"/>
                </a:solidFill>
                <a:effectLst/>
              </a:rPr>
              <a:t>using</a:t>
            </a:r>
            <a:r>
              <a:rPr lang="pt-BR" sz="900" b="0" i="0" dirty="0">
                <a:solidFill>
                  <a:srgbClr val="0D0D0D"/>
                </a:solidFill>
                <a:effectLst/>
              </a:rPr>
              <a:t> a McGrath </a:t>
            </a:r>
            <a:r>
              <a:rPr lang="pt-BR" sz="900" b="0" i="0" dirty="0" err="1">
                <a:solidFill>
                  <a:srgbClr val="0D0D0D"/>
                </a:solidFill>
                <a:effectLst/>
              </a:rPr>
              <a:t>video</a:t>
            </a:r>
            <a:r>
              <a:rPr lang="pt-BR" sz="900" b="0" i="0" dirty="0">
                <a:solidFill>
                  <a:srgbClr val="0D0D0D"/>
                </a:solidFill>
                <a:effectLst/>
              </a:rPr>
              <a:t> </a:t>
            </a:r>
            <a:r>
              <a:rPr lang="pt-BR" sz="900" b="0" i="0" dirty="0" err="1">
                <a:solidFill>
                  <a:srgbClr val="0D0D0D"/>
                </a:solidFill>
                <a:effectLst/>
              </a:rPr>
              <a:t>laryngoscope</a:t>
            </a:r>
            <a:r>
              <a:rPr lang="pt-BR" sz="900" b="0" i="0" dirty="0">
                <a:solidFill>
                  <a:srgbClr val="0D0D0D"/>
                </a:solidFill>
                <a:effectLst/>
              </a:rPr>
              <a:t>. </a:t>
            </a:r>
            <a:r>
              <a:rPr lang="pt-BR" sz="900" b="0" i="0" dirty="0" err="1">
                <a:solidFill>
                  <a:srgbClr val="0D0D0D"/>
                </a:solidFill>
                <a:effectLst/>
              </a:rPr>
              <a:t>Anesthesia</a:t>
            </a:r>
            <a:r>
              <a:rPr lang="pt-BR" sz="900" b="0" i="0" dirty="0">
                <a:solidFill>
                  <a:srgbClr val="0D0D0D"/>
                </a:solidFill>
                <a:effectLst/>
              </a:rPr>
              <a:t> </a:t>
            </a:r>
            <a:r>
              <a:rPr lang="pt-BR" sz="900" b="0" i="0" dirty="0" err="1">
                <a:solidFill>
                  <a:srgbClr val="0D0D0D"/>
                </a:solidFill>
                <a:effectLst/>
              </a:rPr>
              <a:t>was</a:t>
            </a:r>
            <a:r>
              <a:rPr lang="pt-BR" sz="900" b="0" i="0" dirty="0">
                <a:solidFill>
                  <a:srgbClr val="0D0D0D"/>
                </a:solidFill>
                <a:effectLst/>
              </a:rPr>
              <a:t> </a:t>
            </a:r>
            <a:r>
              <a:rPr lang="pt-BR" sz="900" b="0" i="0" dirty="0" err="1">
                <a:solidFill>
                  <a:srgbClr val="0D0D0D"/>
                </a:solidFill>
                <a:effectLst/>
              </a:rPr>
              <a:t>maintained</a:t>
            </a:r>
            <a:r>
              <a:rPr lang="pt-BR" sz="900" b="0" i="0" dirty="0">
                <a:solidFill>
                  <a:srgbClr val="0D0D0D"/>
                </a:solidFill>
                <a:effectLst/>
              </a:rPr>
              <a:t> </a:t>
            </a:r>
            <a:r>
              <a:rPr lang="pt-BR" sz="900" b="0" i="0" dirty="0" err="1">
                <a:solidFill>
                  <a:srgbClr val="0D0D0D"/>
                </a:solidFill>
                <a:effectLst/>
              </a:rPr>
              <a:t>with</a:t>
            </a:r>
            <a:r>
              <a:rPr lang="pt-BR" sz="900" b="0" i="0" dirty="0">
                <a:solidFill>
                  <a:srgbClr val="0D0D0D"/>
                </a:solidFill>
                <a:effectLst/>
              </a:rPr>
              <a:t> </a:t>
            </a:r>
            <a:r>
              <a:rPr lang="pt-BR" sz="900" b="0" i="0" dirty="0" err="1">
                <a:solidFill>
                  <a:srgbClr val="0D0D0D"/>
                </a:solidFill>
                <a:effectLst/>
              </a:rPr>
              <a:t>sevoflurane</a:t>
            </a:r>
            <a:r>
              <a:rPr lang="pt-BR" sz="900" b="0" i="0" dirty="0">
                <a:solidFill>
                  <a:srgbClr val="0D0D0D"/>
                </a:solidFill>
                <a:effectLst/>
              </a:rPr>
              <a:t>, </a:t>
            </a:r>
            <a:r>
              <a:rPr lang="pt-BR" sz="900" b="0" i="0" dirty="0" err="1">
                <a:solidFill>
                  <a:srgbClr val="0D0D0D"/>
                </a:solidFill>
                <a:effectLst/>
              </a:rPr>
              <a:t>and</a:t>
            </a:r>
            <a:r>
              <a:rPr lang="pt-BR" sz="900" b="0" i="0" dirty="0">
                <a:solidFill>
                  <a:srgbClr val="0D0D0D"/>
                </a:solidFill>
                <a:effectLst/>
              </a:rPr>
              <a:t> </a:t>
            </a:r>
            <a:r>
              <a:rPr lang="pt-BR" sz="900" b="0" i="0" dirty="0" err="1">
                <a:solidFill>
                  <a:srgbClr val="0D0D0D"/>
                </a:solidFill>
                <a:effectLst/>
              </a:rPr>
              <a:t>ultrasound-guided</a:t>
            </a:r>
            <a:r>
              <a:rPr lang="pt-BR" sz="900" b="0" i="0" dirty="0">
                <a:solidFill>
                  <a:srgbClr val="0D0D0D"/>
                </a:solidFill>
                <a:effectLst/>
              </a:rPr>
              <a:t> </a:t>
            </a:r>
            <a:r>
              <a:rPr lang="pt-BR" sz="900" b="0" i="0" dirty="0" err="1">
                <a:solidFill>
                  <a:srgbClr val="0D0D0D"/>
                </a:solidFill>
                <a:effectLst/>
              </a:rPr>
              <a:t>quadratus</a:t>
            </a:r>
            <a:r>
              <a:rPr lang="pt-BR" sz="900" b="0" i="0" dirty="0">
                <a:solidFill>
                  <a:srgbClr val="0D0D0D"/>
                </a:solidFill>
                <a:effectLst/>
              </a:rPr>
              <a:t> </a:t>
            </a:r>
            <a:r>
              <a:rPr lang="pt-BR" sz="900" b="0" i="0" dirty="0" err="1">
                <a:solidFill>
                  <a:srgbClr val="0D0D0D"/>
                </a:solidFill>
                <a:effectLst/>
              </a:rPr>
              <a:t>lumborum</a:t>
            </a:r>
            <a:r>
              <a:rPr lang="pt-BR" sz="900" b="0" i="0" dirty="0">
                <a:solidFill>
                  <a:srgbClr val="0D0D0D"/>
                </a:solidFill>
                <a:effectLst/>
              </a:rPr>
              <a:t> </a:t>
            </a:r>
            <a:r>
              <a:rPr lang="pt-BR" sz="900" b="0" i="0" dirty="0" err="1">
                <a:solidFill>
                  <a:srgbClr val="0D0D0D"/>
                </a:solidFill>
                <a:effectLst/>
              </a:rPr>
              <a:t>and</a:t>
            </a:r>
            <a:r>
              <a:rPr lang="pt-BR" sz="900" b="0" i="0" dirty="0">
                <a:solidFill>
                  <a:srgbClr val="0D0D0D"/>
                </a:solidFill>
                <a:effectLst/>
              </a:rPr>
              <a:t> </a:t>
            </a:r>
            <a:r>
              <a:rPr lang="pt-BR" sz="900" b="0" i="0" dirty="0" err="1">
                <a:solidFill>
                  <a:srgbClr val="0D0D0D"/>
                </a:solidFill>
                <a:effectLst/>
              </a:rPr>
              <a:t>transversus</a:t>
            </a:r>
            <a:r>
              <a:rPr lang="pt-BR" sz="900" b="0" i="0" dirty="0">
                <a:solidFill>
                  <a:srgbClr val="0D0D0D"/>
                </a:solidFill>
                <a:effectLst/>
              </a:rPr>
              <a:t> </a:t>
            </a:r>
            <a:r>
              <a:rPr lang="pt-BR" sz="900" b="0" i="0" dirty="0" err="1">
                <a:solidFill>
                  <a:srgbClr val="0D0D0D"/>
                </a:solidFill>
                <a:effectLst/>
              </a:rPr>
              <a:t>abdominis</a:t>
            </a:r>
            <a:r>
              <a:rPr lang="pt-BR" sz="900" b="0" i="0" dirty="0">
                <a:solidFill>
                  <a:srgbClr val="0D0D0D"/>
                </a:solidFill>
                <a:effectLst/>
              </a:rPr>
              <a:t> plane </a:t>
            </a:r>
            <a:r>
              <a:rPr lang="pt-BR" sz="900" b="0" i="0" dirty="0" err="1">
                <a:solidFill>
                  <a:srgbClr val="0D0D0D"/>
                </a:solidFill>
                <a:effectLst/>
              </a:rPr>
              <a:t>blocks</a:t>
            </a:r>
            <a:r>
              <a:rPr lang="pt-BR" sz="900" b="0" i="0" dirty="0">
                <a:solidFill>
                  <a:srgbClr val="0D0D0D"/>
                </a:solidFill>
                <a:effectLst/>
              </a:rPr>
              <a:t> </a:t>
            </a:r>
            <a:r>
              <a:rPr lang="pt-BR" sz="900" b="0" i="0" dirty="0" err="1">
                <a:solidFill>
                  <a:srgbClr val="0D0D0D"/>
                </a:solidFill>
                <a:effectLst/>
              </a:rPr>
              <a:t>were</a:t>
            </a:r>
            <a:r>
              <a:rPr lang="pt-BR" sz="900" b="0" i="0" dirty="0">
                <a:solidFill>
                  <a:srgbClr val="0D0D0D"/>
                </a:solidFill>
                <a:effectLst/>
              </a:rPr>
              <a:t> </a:t>
            </a:r>
            <a:r>
              <a:rPr lang="pt-BR" sz="900" b="0" i="0" dirty="0" err="1">
                <a:solidFill>
                  <a:srgbClr val="0D0D0D"/>
                </a:solidFill>
                <a:effectLst/>
              </a:rPr>
              <a:t>administered</a:t>
            </a:r>
            <a:r>
              <a:rPr lang="pt-BR" sz="900" b="0" i="0" dirty="0">
                <a:solidFill>
                  <a:srgbClr val="0D0D0D"/>
                </a:solidFill>
                <a:effectLst/>
              </a:rPr>
              <a:t> </a:t>
            </a:r>
            <a:r>
              <a:rPr lang="pt-BR" sz="900" b="0" i="0" dirty="0" err="1">
                <a:solidFill>
                  <a:srgbClr val="0D0D0D"/>
                </a:solidFill>
                <a:effectLst/>
              </a:rPr>
              <a:t>without</a:t>
            </a:r>
            <a:r>
              <a:rPr lang="pt-BR" sz="900" b="0" i="0" dirty="0">
                <a:solidFill>
                  <a:srgbClr val="0D0D0D"/>
                </a:solidFill>
                <a:effectLst/>
              </a:rPr>
              <a:t> </a:t>
            </a:r>
            <a:r>
              <a:rPr lang="pt-BR" sz="900" b="0" i="0" dirty="0" err="1">
                <a:solidFill>
                  <a:srgbClr val="0D0D0D"/>
                </a:solidFill>
                <a:effectLst/>
              </a:rPr>
              <a:t>complications</a:t>
            </a:r>
            <a:r>
              <a:rPr lang="pt-BR" sz="900" b="0" i="0" dirty="0">
                <a:solidFill>
                  <a:srgbClr val="0D0D0D"/>
                </a:solidFill>
                <a:effectLst/>
              </a:rPr>
              <a:t>. </a:t>
            </a:r>
            <a:r>
              <a:rPr lang="pt-BR" sz="900" b="0" i="0" dirty="0" err="1">
                <a:solidFill>
                  <a:srgbClr val="0D0D0D"/>
                </a:solidFill>
                <a:effectLst/>
              </a:rPr>
              <a:t>Postoperatively</a:t>
            </a:r>
            <a:r>
              <a:rPr lang="pt-BR" sz="900" b="0" i="0" dirty="0">
                <a:solidFill>
                  <a:srgbClr val="0D0D0D"/>
                </a:solidFill>
                <a:effectLst/>
              </a:rPr>
              <a:t>, </a:t>
            </a:r>
            <a:r>
              <a:rPr lang="pt-BR" sz="900" b="0" i="0" dirty="0" err="1">
                <a:solidFill>
                  <a:srgbClr val="0D0D0D"/>
                </a:solidFill>
                <a:effectLst/>
              </a:rPr>
              <a:t>the</a:t>
            </a:r>
            <a:r>
              <a:rPr lang="pt-BR" sz="900" b="0" i="0" dirty="0">
                <a:solidFill>
                  <a:srgbClr val="0D0D0D"/>
                </a:solidFill>
                <a:effectLst/>
              </a:rPr>
              <a:t> </a:t>
            </a:r>
            <a:r>
              <a:rPr lang="pt-BR" sz="900" b="0" i="0" dirty="0" err="1">
                <a:solidFill>
                  <a:srgbClr val="0D0D0D"/>
                </a:solidFill>
                <a:effectLst/>
              </a:rPr>
              <a:t>patient</a:t>
            </a:r>
            <a:r>
              <a:rPr lang="pt-BR" sz="900" b="0" i="0" dirty="0">
                <a:solidFill>
                  <a:srgbClr val="0D0D0D"/>
                </a:solidFill>
                <a:effectLst/>
              </a:rPr>
              <a:t> </a:t>
            </a:r>
            <a:r>
              <a:rPr lang="pt-BR" sz="900" b="0" i="0" dirty="0" err="1">
                <a:solidFill>
                  <a:srgbClr val="0D0D0D"/>
                </a:solidFill>
                <a:effectLst/>
              </a:rPr>
              <a:t>was</a:t>
            </a:r>
            <a:r>
              <a:rPr lang="pt-BR" sz="900" b="0" i="0" dirty="0">
                <a:solidFill>
                  <a:srgbClr val="0D0D0D"/>
                </a:solidFill>
                <a:effectLst/>
              </a:rPr>
              <a:t> </a:t>
            </a:r>
            <a:r>
              <a:rPr lang="pt-BR" sz="900" b="0" i="0" dirty="0" err="1">
                <a:solidFill>
                  <a:srgbClr val="0D0D0D"/>
                </a:solidFill>
                <a:effectLst/>
              </a:rPr>
              <a:t>transferred</a:t>
            </a:r>
            <a:r>
              <a:rPr lang="pt-BR" sz="900" b="0" i="0" dirty="0">
                <a:solidFill>
                  <a:srgbClr val="0D0D0D"/>
                </a:solidFill>
                <a:effectLst/>
              </a:rPr>
              <a:t> </a:t>
            </a:r>
            <a:r>
              <a:rPr lang="pt-BR" sz="900" b="0" i="0" dirty="0" err="1">
                <a:solidFill>
                  <a:srgbClr val="0D0D0D"/>
                </a:solidFill>
                <a:effectLst/>
              </a:rPr>
              <a:t>to</a:t>
            </a:r>
            <a:r>
              <a:rPr lang="pt-BR" sz="900" b="0" i="0" dirty="0">
                <a:solidFill>
                  <a:srgbClr val="0D0D0D"/>
                </a:solidFill>
                <a:effectLst/>
              </a:rPr>
              <a:t> </a:t>
            </a:r>
            <a:r>
              <a:rPr lang="pt-BR" sz="900" b="0" i="0" dirty="0" err="1">
                <a:solidFill>
                  <a:srgbClr val="0D0D0D"/>
                </a:solidFill>
                <a:effectLst/>
              </a:rPr>
              <a:t>the</a:t>
            </a:r>
            <a:r>
              <a:rPr lang="pt-BR" sz="900" b="0" i="0" dirty="0">
                <a:solidFill>
                  <a:srgbClr val="0D0D0D"/>
                </a:solidFill>
                <a:effectLst/>
              </a:rPr>
              <a:t> </a:t>
            </a:r>
            <a:r>
              <a:rPr lang="pt-BR" sz="900" b="0" i="0" dirty="0" err="1">
                <a:solidFill>
                  <a:srgbClr val="0D0D0D"/>
                </a:solidFill>
                <a:effectLst/>
              </a:rPr>
              <a:t>pediatric</a:t>
            </a:r>
            <a:r>
              <a:rPr lang="pt-BR" sz="900" b="0" i="0" dirty="0">
                <a:solidFill>
                  <a:srgbClr val="0D0D0D"/>
                </a:solidFill>
                <a:effectLst/>
              </a:rPr>
              <a:t> ICU for </a:t>
            </a:r>
            <a:r>
              <a:rPr lang="pt-BR" sz="900" b="0" i="0" dirty="0" err="1">
                <a:solidFill>
                  <a:srgbClr val="0D0D0D"/>
                </a:solidFill>
                <a:effectLst/>
              </a:rPr>
              <a:t>monitoring</a:t>
            </a:r>
            <a:r>
              <a:rPr lang="pt-BR" sz="900" b="0" i="0" dirty="0">
                <a:solidFill>
                  <a:srgbClr val="0D0D0D"/>
                </a:solidFill>
                <a:effectLst/>
              </a:rPr>
              <a:t>.</a:t>
            </a:r>
            <a:endParaRPr lang="pt-BR" sz="900" dirty="0">
              <a:effectLst/>
              <a:ea typeface="Calibri" panose="020F0502020204030204" pitchFamily="34" charset="0"/>
              <a:cs typeface="Calibri" panose="020F0502020204030204" pitchFamily="34" charset="0"/>
            </a:endParaRPr>
          </a:p>
        </p:txBody>
      </p:sp>
      <p:sp>
        <p:nvSpPr>
          <p:cNvPr id="10" name="CaixaDeTexto 9">
            <a:extLst>
              <a:ext uri="{FF2B5EF4-FFF2-40B4-BE49-F238E27FC236}">
                <a16:creationId xmlns:a16="http://schemas.microsoft.com/office/drawing/2014/main" id="{87A1CC8E-28AB-ADEE-0EA6-224C0DC31421}"/>
              </a:ext>
            </a:extLst>
          </p:cNvPr>
          <p:cNvSpPr txBox="1"/>
          <p:nvPr/>
        </p:nvSpPr>
        <p:spPr>
          <a:xfrm>
            <a:off x="-36512" y="2765467"/>
            <a:ext cx="2336258" cy="215444"/>
          </a:xfrm>
          <a:prstGeom prst="rect">
            <a:avLst/>
          </a:prstGeom>
          <a:noFill/>
        </p:spPr>
        <p:txBody>
          <a:bodyPr wrap="square" rtlCol="0">
            <a:spAutoFit/>
          </a:bodyPr>
          <a:lstStyle/>
          <a:p>
            <a:r>
              <a:rPr lang="en-US" sz="800" b="1" dirty="0">
                <a:effectLst/>
                <a:latin typeface="Calibri" panose="020F0502020204030204" pitchFamily="34" charset="0"/>
                <a:ea typeface="Calibri" panose="020F0502020204030204" pitchFamily="34" charset="0"/>
                <a:cs typeface="Calibri" panose="020F0502020204030204" pitchFamily="34" charset="0"/>
              </a:rPr>
              <a:t>Figure 1. </a:t>
            </a:r>
            <a:r>
              <a:rPr lang="en-US" sz="800" b="0" i="1" dirty="0">
                <a:effectLst/>
                <a:latin typeface="Calibri" panose="020F0502020204030204" pitchFamily="34" charset="0"/>
                <a:ea typeface="Calibri" panose="020F0502020204030204" pitchFamily="34" charset="0"/>
                <a:cs typeface="Calibri" panose="020F0502020204030204" pitchFamily="34" charset="0"/>
              </a:rPr>
              <a:t>KAT6A</a:t>
            </a:r>
            <a:r>
              <a:rPr lang="en-US" sz="800" b="0" i="0" dirty="0">
                <a:effectLst/>
                <a:latin typeface="Calibri" panose="020F0502020204030204" pitchFamily="34" charset="0"/>
                <a:ea typeface="Calibri" panose="020F0502020204030204" pitchFamily="34" charset="0"/>
                <a:cs typeface="Calibri" panose="020F0502020204030204" pitchFamily="34" charset="0"/>
              </a:rPr>
              <a:t> is located at 8p11.2.</a:t>
            </a:r>
            <a:endParaRPr lang="pt-BR" sz="800"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18" name="Diagrama 17">
            <a:extLst>
              <a:ext uri="{FF2B5EF4-FFF2-40B4-BE49-F238E27FC236}">
                <a16:creationId xmlns:a16="http://schemas.microsoft.com/office/drawing/2014/main" id="{8BA17023-54AD-33FC-D74E-76A3D2BD24DB}"/>
              </a:ext>
            </a:extLst>
          </p:cNvPr>
          <p:cNvGraphicFramePr/>
          <p:nvPr>
            <p:extLst>
              <p:ext uri="{D42A27DB-BD31-4B8C-83A1-F6EECF244321}">
                <p14:modId xmlns:p14="http://schemas.microsoft.com/office/powerpoint/2010/main" val="2640415348"/>
              </p:ext>
            </p:extLst>
          </p:nvPr>
        </p:nvGraphicFramePr>
        <p:xfrm>
          <a:off x="2843808" y="1675661"/>
          <a:ext cx="2749549" cy="119384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0" name="CaixaDeTexto 19">
            <a:extLst>
              <a:ext uri="{FF2B5EF4-FFF2-40B4-BE49-F238E27FC236}">
                <a16:creationId xmlns:a16="http://schemas.microsoft.com/office/drawing/2014/main" id="{75722FE1-2E02-A659-7BA9-F6934AEF4A8F}"/>
              </a:ext>
            </a:extLst>
          </p:cNvPr>
          <p:cNvSpPr txBox="1"/>
          <p:nvPr/>
        </p:nvSpPr>
        <p:spPr>
          <a:xfrm>
            <a:off x="5690179" y="4871431"/>
            <a:ext cx="3597409" cy="215444"/>
          </a:xfrm>
          <a:prstGeom prst="rect">
            <a:avLst/>
          </a:prstGeom>
          <a:noFill/>
        </p:spPr>
        <p:txBody>
          <a:bodyPr wrap="square" rtlCol="0">
            <a:spAutoFit/>
          </a:bodyPr>
          <a:lstStyle/>
          <a:p>
            <a:r>
              <a:rPr lang="pt-BR" sz="800" b="1" i="0" dirty="0" err="1">
                <a:effectLst/>
                <a:latin typeface="Calibri" panose="020F0502020204030204" pitchFamily="34" charset="0"/>
                <a:ea typeface="Calibri" panose="020F0502020204030204" pitchFamily="34" charset="0"/>
                <a:cs typeface="Calibri" panose="020F0502020204030204" pitchFamily="34" charset="0"/>
              </a:rPr>
              <a:t>Reference</a:t>
            </a:r>
            <a:r>
              <a:rPr lang="pt-BR" sz="800" b="1" i="0" dirty="0">
                <a:effectLst/>
                <a:latin typeface="Calibri" panose="020F0502020204030204" pitchFamily="34" charset="0"/>
                <a:ea typeface="Calibri" panose="020F0502020204030204" pitchFamily="34" charset="0"/>
                <a:cs typeface="Calibri" panose="020F0502020204030204" pitchFamily="34" charset="0"/>
              </a:rPr>
              <a:t>: </a:t>
            </a:r>
            <a:r>
              <a:rPr lang="da-DK" sz="800" dirty="0">
                <a:effectLst/>
              </a:rPr>
              <a:t>Arboleda et al. Am. J. Hum. Genet. 2015.</a:t>
            </a:r>
            <a:endParaRPr lang="pt-BR" sz="800" dirty="0">
              <a:latin typeface="Calibri" panose="020F0502020204030204" pitchFamily="34" charset="0"/>
              <a:ea typeface="Calibri" panose="020F0502020204030204" pitchFamily="34" charset="0"/>
              <a:cs typeface="Calibri" panose="020F0502020204030204" pitchFamily="34" charset="0"/>
            </a:endParaRPr>
          </a:p>
        </p:txBody>
      </p:sp>
      <p:sp>
        <p:nvSpPr>
          <p:cNvPr id="16" name="TextBox 11">
            <a:extLst>
              <a:ext uri="{FF2B5EF4-FFF2-40B4-BE49-F238E27FC236}">
                <a16:creationId xmlns:a16="http://schemas.microsoft.com/office/drawing/2014/main" id="{D5FBB24A-B484-FE37-8D25-4F422E5E43C5}"/>
              </a:ext>
            </a:extLst>
          </p:cNvPr>
          <p:cNvSpPr txBox="1"/>
          <p:nvPr/>
        </p:nvSpPr>
        <p:spPr>
          <a:xfrm>
            <a:off x="5741415" y="1675661"/>
            <a:ext cx="3358581" cy="1756508"/>
          </a:xfrm>
          <a:prstGeom prst="rect">
            <a:avLst/>
          </a:prstGeom>
          <a:noFill/>
          <a:ln w="19050">
            <a:solidFill>
              <a:schemeClr val="tx2"/>
            </a:solidFill>
          </a:ln>
        </p:spPr>
        <p:txBody>
          <a:bodyPr wrap="square" lIns="90000" tIns="46800" rIns="90000" bIns="46800" rtlCol="0" anchor="ctr" anchorCtr="1">
            <a:spAutoFit/>
          </a:bodyPr>
          <a:lstStyle/>
          <a:p>
            <a:pPr algn="just"/>
            <a:r>
              <a:rPr lang="en-US" sz="900" b="0" i="1" dirty="0" err="1">
                <a:solidFill>
                  <a:srgbClr val="0D0D0D"/>
                </a:solidFill>
                <a:effectLst/>
                <a:latin typeface="Söhne"/>
              </a:rPr>
              <a:t>Arboleda-Tham</a:t>
            </a:r>
            <a:r>
              <a:rPr lang="en-US" sz="900" b="0" i="1" dirty="0">
                <a:solidFill>
                  <a:srgbClr val="0D0D0D"/>
                </a:solidFill>
                <a:effectLst/>
                <a:latin typeface="Söhne"/>
              </a:rPr>
              <a:t> Syndrome (ARTHS), a newly identified neurodevelopmental disorder, was first reported in 2015. It is associated with mutations in the KAT6A gene, which encodes the enzyme Lysine Acetyltransferase 6A located on chromosome 8. This enzyme plays a crucial role in various physiological processes. Pathogenic variants in KAT6A, inherited in an autosomal dominant manner, result in dysfunctional enzyme activity, leading to a spectrum of symptoms including global developmental delay, intellectual disability, craniofacial dysmorphism, hypotonia, motor delay, feeding difficulties, cardiac defects, and ocular anomalies. Despite its rarity, ARTHS ranks among the most common causes of undiagnosed syndromic intellectual disability.</a:t>
            </a:r>
            <a:endParaRPr lang="pt-BR" sz="900" i="1" dirty="0"/>
          </a:p>
        </p:txBody>
      </p:sp>
      <p:sp>
        <p:nvSpPr>
          <p:cNvPr id="3" name="CaixaDeTexto 9">
            <a:extLst>
              <a:ext uri="{FF2B5EF4-FFF2-40B4-BE49-F238E27FC236}">
                <a16:creationId xmlns:a16="http://schemas.microsoft.com/office/drawing/2014/main" id="{14AB62D1-00EA-85F6-EFC3-D860D47F8927}"/>
              </a:ext>
            </a:extLst>
          </p:cNvPr>
          <p:cNvSpPr txBox="1"/>
          <p:nvPr/>
        </p:nvSpPr>
        <p:spPr>
          <a:xfrm>
            <a:off x="3143250" y="2657745"/>
            <a:ext cx="2336258" cy="215444"/>
          </a:xfrm>
          <a:prstGeom prst="rect">
            <a:avLst/>
          </a:prstGeom>
          <a:noFill/>
        </p:spPr>
        <p:txBody>
          <a:bodyPr wrap="square" rtlCol="0">
            <a:spAutoFit/>
          </a:bodyPr>
          <a:lstStyle/>
          <a:p>
            <a:r>
              <a:rPr lang="en-US" sz="800" b="1" dirty="0">
                <a:effectLst/>
                <a:latin typeface="Calibri" panose="020F0502020204030204" pitchFamily="34" charset="0"/>
                <a:ea typeface="Calibri" panose="020F0502020204030204" pitchFamily="34" charset="0"/>
                <a:cs typeface="Calibri" panose="020F0502020204030204" pitchFamily="34" charset="0"/>
              </a:rPr>
              <a:t>Figure 2. </a:t>
            </a:r>
            <a:r>
              <a:rPr lang="en-US" sz="800" dirty="0">
                <a:effectLst/>
                <a:latin typeface="Calibri" panose="020F0502020204030204" pitchFamily="34" charset="0"/>
                <a:ea typeface="Calibri" panose="020F0502020204030204" pitchFamily="34" charset="0"/>
                <a:cs typeface="Calibri" panose="020F0502020204030204" pitchFamily="34" charset="0"/>
              </a:rPr>
              <a:t>Main </a:t>
            </a:r>
            <a:r>
              <a:rPr lang="en-US" sz="800" dirty="0">
                <a:latin typeface="Calibri" panose="020F0502020204030204" pitchFamily="34" charset="0"/>
                <a:ea typeface="Calibri" panose="020F0502020204030204" pitchFamily="34" charset="0"/>
                <a:cs typeface="Calibri" panose="020F0502020204030204" pitchFamily="34" charset="0"/>
              </a:rPr>
              <a:t>m</a:t>
            </a:r>
            <a:r>
              <a:rPr lang="en-US" sz="800" dirty="0">
                <a:effectLst/>
                <a:latin typeface="Calibri" panose="020F0502020204030204" pitchFamily="34" charset="0"/>
                <a:ea typeface="Calibri" panose="020F0502020204030204" pitchFamily="34" charset="0"/>
                <a:cs typeface="Calibri" panose="020F0502020204030204" pitchFamily="34" charset="0"/>
              </a:rPr>
              <a:t>ajor procedures </a:t>
            </a:r>
            <a:endParaRPr lang="pt-BR" sz="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442711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322</TotalTime>
  <Words>604</Words>
  <Application>Microsoft Macintosh PowerPoint</Application>
  <PresentationFormat>On-screen Show (16:9)</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Söhne</vt:lpstr>
      <vt:lpstr>Tema do Office</vt:lpstr>
      <vt:lpstr>Perioperative Management for Several Major Procedures in a Child with a New Orphan Disease: the Arboleda-Tham Syndrome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Anesthetic management for surgical correction of dysphagia lusoria in a 2-year-old child</dc:title>
  <dc:creator>anest44</dc:creator>
  <cp:lastModifiedBy>Vinicius Quintao</cp:lastModifiedBy>
  <cp:revision>19</cp:revision>
  <dcterms:created xsi:type="dcterms:W3CDTF">2024-02-08T14:23:20Z</dcterms:created>
  <dcterms:modified xsi:type="dcterms:W3CDTF">2024-03-20T10:09:50Z</dcterms:modified>
</cp:coreProperties>
</file>